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8B1AE-1B68-4A5B-97E3-478EA819BA62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F2CAF-C5BF-4BC0-A915-1AAE72D4A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51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厚生労働省が本部長となる現地医療対策本部を咲洲庁舎内に設置。大阪市消防局、大阪府警、海上保安庁、自衛隊のリエゾンも配置し、他機関との情報共有等の調整をスムーズに行い、対応できる体制としてい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40">
              <a:defRPr/>
            </a:pPr>
            <a:fld id="{38D5070D-25EA-C640-8469-1CE3CFAE6B8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340">
                <a:defRPr/>
              </a:pPr>
              <a:t>6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0455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厚生労働省が本部長となる現地医療対策本部を咲洲庁舎内に設置。大阪市消防局、大阪府警、海上保安庁、自衛隊のリエゾンも配置し、他機関との情報共有等の調整をスムーズに行い、対応できる体制としてい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40">
              <a:defRPr/>
            </a:pPr>
            <a:fld id="{38D5070D-25EA-C640-8469-1CE3CFAE6B8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340">
                <a:defRPr/>
              </a:pPr>
              <a:t>7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806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2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17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45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3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96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43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3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7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73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57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AF58-2EDA-48AF-ABFD-7098F84AADBF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D0A5-939B-4A6B-AE0D-2300AF4F0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0" y="963410"/>
            <a:ext cx="9777599" cy="572429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77" name="図形 76"/>
          <p:cNvSpPr/>
          <p:nvPr/>
        </p:nvSpPr>
        <p:spPr>
          <a:xfrm rot="16831849" flipV="1">
            <a:off x="2903384" y="-380604"/>
            <a:ext cx="5521125" cy="7716030"/>
          </a:xfrm>
          <a:prstGeom prst="swooshArrow">
            <a:avLst>
              <a:gd name="adj1" fmla="val 16735"/>
              <a:gd name="adj2" fmla="val 22036"/>
            </a:avLst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43" name="ホームベース 42"/>
          <p:cNvSpPr/>
          <p:nvPr/>
        </p:nvSpPr>
        <p:spPr>
          <a:xfrm>
            <a:off x="82554" y="1155597"/>
            <a:ext cx="1986805" cy="405173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病床確保見込</a:t>
            </a:r>
          </a:p>
        </p:txBody>
      </p:sp>
      <p:cxnSp>
        <p:nvCxnSpPr>
          <p:cNvPr id="44" name="直線コネクタ 43"/>
          <p:cNvCxnSpPr/>
          <p:nvPr/>
        </p:nvCxnSpPr>
        <p:spPr>
          <a:xfrm>
            <a:off x="173662" y="5479129"/>
            <a:ext cx="9735351" cy="1496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3970285" y="4268146"/>
            <a:ext cx="1531459" cy="122594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38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969247" y="2422090"/>
            <a:ext cx="1528236" cy="1251058"/>
          </a:xfrm>
          <a:prstGeom prst="rect">
            <a:avLst/>
          </a:prstGeom>
          <a:solidFill>
            <a:schemeClr val="bg1">
              <a:lumMod val="50000"/>
              <a:alpha val="56000"/>
            </a:schemeClr>
          </a:solidFill>
          <a:ln w="254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（軽症・無症状）</a:t>
            </a:r>
          </a:p>
          <a:p>
            <a:pPr algn="ctr"/>
            <a:endParaRPr lang="ja-JP" altLang="en-US" sz="1138" dirty="0"/>
          </a:p>
        </p:txBody>
      </p:sp>
      <p:sp>
        <p:nvSpPr>
          <p:cNvPr id="50" name="正方形/長方形 49"/>
          <p:cNvSpPr/>
          <p:nvPr/>
        </p:nvSpPr>
        <p:spPr>
          <a:xfrm>
            <a:off x="5966025" y="3667393"/>
            <a:ext cx="1531459" cy="181943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959758" y="5194743"/>
            <a:ext cx="1425602" cy="180215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905913" y="4576736"/>
            <a:ext cx="1531459" cy="917356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85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3176" y="5089673"/>
            <a:ext cx="1480559" cy="39241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現在の陽性者数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158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（うち重症：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人）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3405883" y="4922991"/>
            <a:ext cx="629471" cy="25766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3357739" y="5169274"/>
            <a:ext cx="671389" cy="21980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5411032" y="4435022"/>
            <a:ext cx="627474" cy="51901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5454923" y="5163164"/>
            <a:ext cx="59780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3970284" y="5272465"/>
            <a:ext cx="1526093" cy="22993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944617" y="5479130"/>
            <a:ext cx="14031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フェーズ１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＜感染拡大期＞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153422" y="5490136"/>
            <a:ext cx="13157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フェーズ２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＜危険水域＞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038505" y="5489434"/>
            <a:ext cx="1945553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フェーズ３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＜オーバーシュート①＞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4029125" y="4907871"/>
            <a:ext cx="1396996" cy="26686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6056051" y="4435023"/>
            <a:ext cx="1363043" cy="739572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V="1">
            <a:off x="3454354" y="5290182"/>
            <a:ext cx="478871" cy="18925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5068067" y="2679137"/>
            <a:ext cx="12725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</a:p>
        </p:txBody>
      </p:sp>
      <p:sp>
        <p:nvSpPr>
          <p:cNvPr id="124" name="ストライプ矢印 123"/>
          <p:cNvSpPr/>
          <p:nvPr/>
        </p:nvSpPr>
        <p:spPr>
          <a:xfrm>
            <a:off x="5584689" y="5682262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1" name="ストライプ矢印 150"/>
          <p:cNvSpPr/>
          <p:nvPr/>
        </p:nvSpPr>
        <p:spPr>
          <a:xfrm>
            <a:off x="3590406" y="5682262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7" name="正方形/長方形 156"/>
          <p:cNvSpPr/>
          <p:nvPr/>
        </p:nvSpPr>
        <p:spPr>
          <a:xfrm>
            <a:off x="94166" y="1654313"/>
            <a:ext cx="5070261" cy="11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63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オーバーシュートへの危険信号</a:t>
            </a:r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189595" y="1940369"/>
            <a:ext cx="4280898" cy="6924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3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3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感染経路が不明な陽性者数や陽性率の上昇</a:t>
            </a:r>
            <a:endParaRPr lang="en-US" altLang="ja-JP" sz="13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②陽性者の年代別推移における高齢者割合の増加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③集中治療室（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ICU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）の稼働率の増加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812598" y="5882706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平均４０人／日の陽性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835473" y="5881999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平均６７人／日の陽性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968568" y="5900327"/>
            <a:ext cx="2126574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2" name="右矢印 1"/>
          <p:cNvSpPr/>
          <p:nvPr/>
        </p:nvSpPr>
        <p:spPr>
          <a:xfrm>
            <a:off x="173662" y="6078698"/>
            <a:ext cx="5418506" cy="249758"/>
          </a:xfrm>
          <a:prstGeom prst="rightArrow">
            <a:avLst>
              <a:gd name="adj1" fmla="val 100000"/>
              <a:gd name="adj2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フェーズ２（</a:t>
            </a:r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床）までは病床確保の見込み</a:t>
            </a:r>
            <a:endParaRPr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1947304" y="4770738"/>
            <a:ext cx="1446168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894" b="1" dirty="0"/>
              <a:t>稼働病床</a:t>
            </a:r>
            <a:r>
              <a:rPr kumimoji="1" lang="en-US" altLang="ja-JP" sz="894" b="1" dirty="0"/>
              <a:t>(</a:t>
            </a:r>
            <a:r>
              <a:rPr kumimoji="1" lang="ja-JP" altLang="en-US" sz="894" b="1" dirty="0"/>
              <a:t>感染症＋一般</a:t>
            </a:r>
            <a:r>
              <a:rPr kumimoji="1"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  <a:endParaRPr kumimoji="1" lang="ja-JP" altLang="en-US" sz="894" b="1" dirty="0"/>
          </a:p>
        </p:txBody>
      </p:sp>
      <p:sp>
        <p:nvSpPr>
          <p:cNvPr id="80" name="大かっこ 79"/>
          <p:cNvSpPr/>
          <p:nvPr/>
        </p:nvSpPr>
        <p:spPr>
          <a:xfrm>
            <a:off x="4008758" y="4448418"/>
            <a:ext cx="1446168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894" b="1" dirty="0"/>
              <a:t>稼働病床</a:t>
            </a:r>
            <a:r>
              <a:rPr kumimoji="1" lang="en-US" altLang="ja-JP" sz="894" b="1" dirty="0"/>
              <a:t>(</a:t>
            </a:r>
            <a:r>
              <a:rPr kumimoji="1" lang="ja-JP" altLang="en-US" sz="894" b="1" dirty="0"/>
              <a:t>感染症＋一般</a:t>
            </a:r>
            <a:r>
              <a:rPr kumimoji="1"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  <a:endParaRPr kumimoji="1" lang="ja-JP" altLang="en-US" sz="894" b="1" dirty="0"/>
          </a:p>
        </p:txBody>
      </p:sp>
      <p:sp>
        <p:nvSpPr>
          <p:cNvPr id="82" name="大かっこ 81"/>
          <p:cNvSpPr/>
          <p:nvPr/>
        </p:nvSpPr>
        <p:spPr>
          <a:xfrm>
            <a:off x="6008388" y="3918417"/>
            <a:ext cx="1446168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894" b="1" dirty="0"/>
              <a:t>稼働病床</a:t>
            </a:r>
            <a:r>
              <a:rPr kumimoji="1" lang="en-US" altLang="ja-JP" sz="894" b="1" dirty="0"/>
              <a:t>(</a:t>
            </a:r>
            <a:r>
              <a:rPr kumimoji="1" lang="ja-JP" altLang="en-US" sz="894" b="1" dirty="0"/>
              <a:t>感染症＋一般</a:t>
            </a:r>
            <a:r>
              <a:rPr kumimoji="1" lang="en-US" altLang="ja-JP" sz="894" b="1" dirty="0" smtClean="0"/>
              <a:t>)</a:t>
            </a:r>
            <a:endParaRPr kumimoji="1" lang="en-US" altLang="ja-JP" sz="894" b="1" dirty="0"/>
          </a:p>
        </p:txBody>
      </p:sp>
      <p:sp>
        <p:nvSpPr>
          <p:cNvPr id="45" name="正方形/長方形 44"/>
          <p:cNvSpPr/>
          <p:nvPr/>
        </p:nvSpPr>
        <p:spPr>
          <a:xfrm>
            <a:off x="8066442" y="2809697"/>
            <a:ext cx="1531459" cy="2677134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956853" y="5482861"/>
            <a:ext cx="1952160" cy="617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フェーズ４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＜オーバーシュート②＞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（国算定式によるﾋﾟｰｸ時）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8142720" y="4068387"/>
            <a:ext cx="1363043" cy="108120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flipV="1">
            <a:off x="7436638" y="4068386"/>
            <a:ext cx="706082" cy="3776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7419094" y="5163164"/>
            <a:ext cx="723626" cy="611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622311" y="2519129"/>
            <a:ext cx="344320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図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13253" y="2076774"/>
            <a:ext cx="310033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テキスト ボックス 77"/>
          <p:cNvSpPr txBox="1"/>
          <p:nvPr/>
        </p:nvSpPr>
        <p:spPr>
          <a:xfrm>
            <a:off x="1559241" y="387390"/>
            <a:ext cx="711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新型コロナウイルス感染症のフェーズに応じた保健医療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対策（案）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>
            <a:off x="21176" y="904275"/>
            <a:ext cx="9869368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5981552" y="3294656"/>
            <a:ext cx="1512966" cy="37273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kumimoji="1" lang="en-US" altLang="ja-JP" sz="9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  <a:endParaRPr kumimoji="1" lang="ja-JP" altLang="en-US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061160" y="1575816"/>
            <a:ext cx="1536742" cy="120979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4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</a:t>
            </a:r>
            <a:endParaRPr kumimoji="1" lang="en-US" altLang="ja-JP" sz="114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4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（軽症・無症状）</a:t>
            </a:r>
            <a:endParaRPr kumimoji="1" lang="en-US" altLang="ja-JP" sz="114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ja-JP" altLang="en-US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071978" y="2422090"/>
            <a:ext cx="1525923" cy="35036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kumimoji="1" lang="en-US" altLang="ja-JP" sz="9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  <a:endParaRPr kumimoji="1" lang="ja-JP" altLang="en-US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3" name="図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690473" y="1159546"/>
            <a:ext cx="215995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18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833001" y="592374"/>
          <a:ext cx="8588872" cy="607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706">
                  <a:extLst>
                    <a:ext uri="{9D8B030D-6E8A-4147-A177-3AD203B41FA5}">
                      <a16:colId xmlns:a16="http://schemas.microsoft.com/office/drawing/2014/main" val="2060241181"/>
                    </a:ext>
                  </a:extLst>
                </a:gridCol>
                <a:gridCol w="2604475">
                  <a:extLst>
                    <a:ext uri="{9D8B030D-6E8A-4147-A177-3AD203B41FA5}">
                      <a16:colId xmlns:a16="http://schemas.microsoft.com/office/drawing/2014/main" val="1956188976"/>
                    </a:ext>
                  </a:extLst>
                </a:gridCol>
                <a:gridCol w="2343266">
                  <a:extLst>
                    <a:ext uri="{9D8B030D-6E8A-4147-A177-3AD203B41FA5}">
                      <a16:colId xmlns:a16="http://schemas.microsoft.com/office/drawing/2014/main" val="3457622534"/>
                    </a:ext>
                  </a:extLst>
                </a:gridCol>
                <a:gridCol w="2626425">
                  <a:extLst>
                    <a:ext uri="{9D8B030D-6E8A-4147-A177-3AD203B41FA5}">
                      <a16:colId xmlns:a16="http://schemas.microsoft.com/office/drawing/2014/main" val="2184020036"/>
                    </a:ext>
                  </a:extLst>
                </a:gridCol>
              </a:tblGrid>
              <a:tr h="3773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フェーズ３・４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extLst>
                  <a:ext uri="{0D108BD9-81ED-4DB2-BD59-A6C34878D82A}">
                    <a16:rowId xmlns:a16="http://schemas.microsoft.com/office/drawing/2014/main" val="2363829500"/>
                  </a:ext>
                </a:extLst>
              </a:tr>
              <a:tr h="67290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検査対象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・症状から陽性が疑われる者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・濃厚接触者、入院中の陰性確認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１日当たりの可能検査：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140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人分、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280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民間検査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・症状から陽性が疑われる者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・濃厚接触者、入院中の陰性確認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入院が必要な肺炎患者等を優先</a:t>
                      </a:r>
                      <a:endParaRPr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無症状は検査対象外</a:t>
                      </a:r>
                      <a:endParaRPr lang="ja-JP" altLang="en-US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47466670"/>
                  </a:ext>
                </a:extLst>
              </a:tr>
              <a:tr h="546019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検査体制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・地方衛生研究所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・帰国者・接触者外来、民間検査機関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・地方衛生研究所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・帰国者・接触者外来、民間検査機関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その他（ドライブスルー方式等の検査場）</a:t>
                      </a:r>
                      <a:endParaRPr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・地方衛生研究所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・帰国者・接触者外来、民間検査機関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105109178"/>
                  </a:ext>
                </a:extLst>
              </a:tr>
              <a:tr h="36810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外来診療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・帰国者・接触者外来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(63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ヶ所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・帰国者・接触者外来の拡充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(63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ヶ所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+α)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一般医療機関</a:t>
                      </a:r>
                      <a:r>
                        <a:rPr kumimoji="1" lang="en-US" altLang="ja-JP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除外医療機関除く</a:t>
                      </a:r>
                      <a:r>
                        <a:rPr kumimoji="1" lang="en-US" altLang="ja-JP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52757470"/>
                  </a:ext>
                </a:extLst>
              </a:tr>
              <a:tr h="1014399"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入院診療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・感染症指定医療機関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・協力医療機関（非稼働病床の活用含む）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・感染症指定医療機関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・協力医療機関（非稼働病床、廃止病床の活用含む）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・感染症指定医療機関</a:t>
                      </a: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・協力医療機関（非稼働病床・廃止病床含む）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軽症者は自宅療養又は宿泊施設</a:t>
                      </a:r>
                      <a:endParaRPr kumimoji="1"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コロナ専用ＩＣＵの拡大</a:t>
                      </a:r>
                      <a:endParaRPr kumimoji="1"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コロナ専用病棟の複数病院への設置</a:t>
                      </a:r>
                      <a:endParaRPr kumimoji="1"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流行地域外の他府県医療機関</a:t>
                      </a:r>
                      <a:endParaRPr kumimoji="1"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0" marT="31652" marB="31652"/>
                </a:tc>
                <a:extLst>
                  <a:ext uri="{0D108BD9-81ED-4DB2-BD59-A6C34878D82A}">
                    <a16:rowId xmlns:a16="http://schemas.microsoft.com/office/drawing/2014/main" val="2222172103"/>
                  </a:ext>
                </a:extLst>
              </a:tr>
              <a:tr h="6729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患者搬送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（手法・形態）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・救急搬送（消防）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・患者移送車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・救急搬送（消防）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・患者移送車、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病院車、</a:t>
                      </a:r>
                      <a:r>
                        <a:rPr lang="en-US" altLang="ja-JP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DMAT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カー</a:t>
                      </a:r>
                      <a:endParaRPr lang="ja-JP" altLang="en-US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・救急搬送（消防）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・患者移送車、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DMAT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カー、自衛隊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他府県への広域搬送</a:t>
                      </a:r>
                      <a:endParaRPr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バス（重症者以外）</a:t>
                      </a:r>
                      <a:endParaRPr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3143716640"/>
                  </a:ext>
                </a:extLst>
              </a:tr>
              <a:tr h="551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入院調整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・入院フォローアップセンター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都道府県調整本部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入院フォローアップセンター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都道府県調整本部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入院フォローアップセンター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都道府県調整本部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広域調整本部との調整</a:t>
                      </a: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1878826728"/>
                  </a:ext>
                </a:extLst>
              </a:tr>
              <a:tr h="550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受け入れ可能情報の把握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・患者搬送コーディネータによる調整</a:t>
                      </a: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・個別に入院可能病床の把握、共有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・患者搬送コーディネータによる調整</a:t>
                      </a: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大阪府救急・災害医療情報システム（エリア災害登録）の活用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広域災害医療情報システム（</a:t>
                      </a:r>
                      <a:r>
                        <a:rPr lang="en-US" altLang="ja-JP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EMIS</a:t>
                      </a:r>
                      <a:r>
                        <a:rPr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）の活用</a:t>
                      </a:r>
                    </a:p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1435158090"/>
                  </a:ext>
                </a:extLst>
              </a:tr>
              <a:tr h="702134"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医療人材確保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・医療スタッフ確保のため災害拠点病院、医師会等への協力依頼・調整</a:t>
                      </a:r>
                    </a:p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・専門医・保健所による医療人材のへ感染症対応に係る指導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・専門医・保健所による医療人材のへ感染症対応に係る指導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b="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府内の医療スタッフの配置調整</a:t>
                      </a:r>
                    </a:p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厚労省及び近隣府県への協力要請</a:t>
                      </a:r>
                    </a:p>
                    <a:p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4216343024"/>
                  </a:ext>
                </a:extLst>
              </a:tr>
              <a:tr h="614946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保健所の機能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・受診相談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・積極的疫学調査（全数）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・協力医療機関に対する感染症対応の指導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・受診相談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・積極的疫学調査（優先順位付け）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・受診相談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自宅療養者等の健康観察（陰性確認のための検体採取）</a:t>
                      </a:r>
                      <a:endParaRPr kumimoji="1" lang="en-US" altLang="ja-JP" sz="10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3311390750"/>
                  </a:ext>
                </a:extLst>
              </a:tr>
            </a:tbl>
          </a:graphicData>
        </a:graphic>
      </p:graphicFrame>
      <p:sp>
        <p:nvSpPr>
          <p:cNvPr id="3" name="ホームベース 2"/>
          <p:cNvSpPr/>
          <p:nvPr/>
        </p:nvSpPr>
        <p:spPr>
          <a:xfrm>
            <a:off x="2886887" y="91670"/>
            <a:ext cx="4201561" cy="413635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各フェーズに応じた必要な対策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714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96381" y="962527"/>
            <a:ext cx="376332" cy="1549286"/>
            <a:chOff x="-25925" y="6370006"/>
            <a:chExt cx="589439" cy="4041070"/>
          </a:xfrm>
        </p:grpSpPr>
        <p:sp>
          <p:nvSpPr>
            <p:cNvPr id="5" name="角丸四角形 4"/>
            <p:cNvSpPr/>
            <p:nvPr/>
          </p:nvSpPr>
          <p:spPr>
            <a:xfrm>
              <a:off x="97040" y="6370006"/>
              <a:ext cx="466474" cy="31168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86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-25925" y="6886262"/>
              <a:ext cx="564717" cy="352481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143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</a:t>
              </a:r>
              <a:r>
                <a:rPr kumimoji="1" lang="ja-JP" altLang="en-US" sz="1143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検  査</a:t>
              </a:r>
              <a:endParaRPr kumimoji="1" lang="ja-JP" altLang="en-US" sz="1143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396380" y="2202258"/>
            <a:ext cx="400945" cy="3440809"/>
            <a:chOff x="-15506" y="6344249"/>
            <a:chExt cx="579021" cy="3373725"/>
          </a:xfrm>
        </p:grpSpPr>
        <p:sp>
          <p:nvSpPr>
            <p:cNvPr id="8" name="角丸四角形 7"/>
            <p:cNvSpPr/>
            <p:nvPr/>
          </p:nvSpPr>
          <p:spPr>
            <a:xfrm>
              <a:off x="97040" y="6344249"/>
              <a:ext cx="466475" cy="304997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86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-15506" y="6681828"/>
              <a:ext cx="520682" cy="303614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143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        医 療 提 供</a:t>
              </a:r>
              <a:endParaRPr kumimoji="1" lang="ja-JP" altLang="en-US" sz="1143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421542" y="5357640"/>
            <a:ext cx="360549" cy="1632134"/>
            <a:chOff x="-1205" y="6132439"/>
            <a:chExt cx="564719" cy="3867577"/>
          </a:xfrm>
        </p:grpSpPr>
        <p:sp>
          <p:nvSpPr>
            <p:cNvPr id="11" name="角丸四角形 10"/>
            <p:cNvSpPr/>
            <p:nvPr/>
          </p:nvSpPr>
          <p:spPr>
            <a:xfrm>
              <a:off x="97040" y="6132439"/>
              <a:ext cx="466474" cy="30921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86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-1205" y="6836036"/>
              <a:ext cx="564717" cy="316398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857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</a:t>
              </a:r>
              <a:r>
                <a:rPr kumimoji="1" lang="ja-JP" altLang="en-US" sz="1143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そ の 他</a:t>
              </a:r>
              <a:endParaRPr kumimoji="1" lang="ja-JP" altLang="en-US" sz="1143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522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ホームベース 2"/>
          <p:cNvSpPr/>
          <p:nvPr/>
        </p:nvSpPr>
        <p:spPr>
          <a:xfrm>
            <a:off x="2844610" y="80211"/>
            <a:ext cx="4583459" cy="432691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各フェーズにおいて解決が必要な課題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714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832440" y="595849"/>
          <a:ext cx="8600893" cy="5937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479">
                  <a:extLst>
                    <a:ext uri="{9D8B030D-6E8A-4147-A177-3AD203B41FA5}">
                      <a16:colId xmlns:a16="http://schemas.microsoft.com/office/drawing/2014/main" val="2060241181"/>
                    </a:ext>
                  </a:extLst>
                </a:gridCol>
                <a:gridCol w="2246977">
                  <a:extLst>
                    <a:ext uri="{9D8B030D-6E8A-4147-A177-3AD203B41FA5}">
                      <a16:colId xmlns:a16="http://schemas.microsoft.com/office/drawing/2014/main" val="1956188976"/>
                    </a:ext>
                  </a:extLst>
                </a:gridCol>
                <a:gridCol w="2681323">
                  <a:extLst>
                    <a:ext uri="{9D8B030D-6E8A-4147-A177-3AD203B41FA5}">
                      <a16:colId xmlns:a16="http://schemas.microsoft.com/office/drawing/2014/main" val="3457622534"/>
                    </a:ext>
                  </a:extLst>
                </a:gridCol>
                <a:gridCol w="2601114">
                  <a:extLst>
                    <a:ext uri="{9D8B030D-6E8A-4147-A177-3AD203B41FA5}">
                      <a16:colId xmlns:a16="http://schemas.microsoft.com/office/drawing/2014/main" val="2184020036"/>
                    </a:ext>
                  </a:extLst>
                </a:gridCol>
              </a:tblGrid>
              <a:tr h="3664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フェーズ３・４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extLst>
                  <a:ext uri="{0D108BD9-81ED-4DB2-BD59-A6C34878D82A}">
                    <a16:rowId xmlns:a16="http://schemas.microsoft.com/office/drawing/2014/main" val="2363829500"/>
                  </a:ext>
                </a:extLst>
              </a:tr>
              <a:tr h="558096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検査対象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●退院確認・検査実施の是非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●検査基準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対象とする症状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47466670"/>
                  </a:ext>
                </a:extLst>
              </a:tr>
              <a:tr h="659168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検査体制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●ドライブスルー方式の医療法上の制約、設置場所・主体の確保</a:t>
                      </a:r>
                      <a:endParaRPr lang="ja-JP" altLang="en-US" sz="1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●検査結果の情報集約</a:t>
                      </a:r>
                    </a:p>
                    <a:p>
                      <a:endParaRPr lang="ja-JP" altLang="en-US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105109178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外来診療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●医療資器材不足（マスク・防護服等）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●接触者外来への人的支援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●医療資器材不足（マスク・防護服等）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●一般医療機関（除外医療機関除く）への周知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52757470"/>
                  </a:ext>
                </a:extLst>
              </a:tr>
              <a:tr h="1155546"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入院診療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●非稼働病床の運営スタッフ確保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●人工呼吸器等の医療機器確保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●休床・廃止病床の運営スタッフの確保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●人工呼吸器等の医療機器の集約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●病床確保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●非感染者の医療確保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●医療スタッフの最適配置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●重症度に応じた患者移送の確保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●宿泊施設の運営スタッフの確保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2222172103"/>
                  </a:ext>
                </a:extLst>
              </a:tr>
              <a:tr h="7665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患者搬送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（手法・形態）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●搬送時の医療資器材不足（マスク・防護服等）</a:t>
                      </a: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●搬送後（移送含む）の車両の消毒</a:t>
                      </a:r>
                      <a:endParaRPr lang="ja-JP" altLang="en-US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3143716640"/>
                  </a:ext>
                </a:extLst>
              </a:tr>
              <a:tr h="6479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受け入れ可能情報の把握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●広域災害医療情報システム（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EMIS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）入力方法の調整</a:t>
                      </a:r>
                    </a:p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1435158090"/>
                  </a:ext>
                </a:extLst>
              </a:tr>
              <a:tr h="590766"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医療人材確保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●専門医・保健所による指導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●専門医・保健所による指導</a:t>
                      </a:r>
                    </a:p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●関係団体の協力による人材確保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●関係団体、他府県の協力による人材確保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4216343024"/>
                  </a:ext>
                </a:extLst>
              </a:tr>
              <a:tr h="67290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保健所の機能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●保健所業務の切り替え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●全庁からの応援体制の構築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●保健所業務（健康観察）の負担軽減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ツール活用や業務委託）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●患者情報の収集</a:t>
                      </a: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331139075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5865417" y="6588669"/>
            <a:ext cx="3567914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43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43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網掛け箇所は既に解決策を講じている項目</a:t>
            </a:r>
            <a:endParaRPr lang="en-US" altLang="ja-JP" sz="1143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419791" y="962526"/>
            <a:ext cx="377534" cy="1453813"/>
            <a:chOff x="13992" y="6370006"/>
            <a:chExt cx="549522" cy="3792042"/>
          </a:xfrm>
        </p:grpSpPr>
        <p:sp>
          <p:nvSpPr>
            <p:cNvPr id="17" name="角丸四角形 16"/>
            <p:cNvSpPr/>
            <p:nvPr/>
          </p:nvSpPr>
          <p:spPr>
            <a:xfrm>
              <a:off x="97040" y="6370006"/>
              <a:ext cx="466474" cy="31168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86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992" y="6637233"/>
              <a:ext cx="524798" cy="352481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143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</a:t>
              </a:r>
              <a:r>
                <a:rPr kumimoji="1" lang="ja-JP" altLang="en-US" sz="1143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検  査</a:t>
              </a:r>
              <a:endParaRPr kumimoji="1" lang="ja-JP" altLang="en-US" sz="1143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96380" y="2202258"/>
            <a:ext cx="400945" cy="3240599"/>
            <a:chOff x="-15506" y="6344249"/>
            <a:chExt cx="579021" cy="3373725"/>
          </a:xfrm>
        </p:grpSpPr>
        <p:sp>
          <p:nvSpPr>
            <p:cNvPr id="20" name="角丸四角形 19"/>
            <p:cNvSpPr/>
            <p:nvPr/>
          </p:nvSpPr>
          <p:spPr>
            <a:xfrm>
              <a:off x="97040" y="6344249"/>
              <a:ext cx="466475" cy="314265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86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-15506" y="6681828"/>
              <a:ext cx="520682" cy="303614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143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        医 療 提 供</a:t>
              </a:r>
              <a:endParaRPr kumimoji="1" lang="ja-JP" altLang="en-US" sz="1143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421542" y="5265662"/>
            <a:ext cx="360549" cy="1437647"/>
            <a:chOff x="-1205" y="6370006"/>
            <a:chExt cx="564719" cy="3630010"/>
          </a:xfrm>
        </p:grpSpPr>
        <p:sp>
          <p:nvSpPr>
            <p:cNvPr id="23" name="角丸四角形 22"/>
            <p:cNvSpPr/>
            <p:nvPr/>
          </p:nvSpPr>
          <p:spPr>
            <a:xfrm>
              <a:off x="97040" y="6370006"/>
              <a:ext cx="466474" cy="31168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86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-1205" y="6836034"/>
              <a:ext cx="564717" cy="316398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857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</a:t>
              </a:r>
              <a:r>
                <a:rPr kumimoji="1" lang="ja-JP" altLang="en-US" sz="1143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そ の 他</a:t>
              </a:r>
              <a:endParaRPr kumimoji="1" lang="ja-JP" altLang="en-US" sz="1143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431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833001" y="631564"/>
          <a:ext cx="8588872" cy="5992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706">
                  <a:extLst>
                    <a:ext uri="{9D8B030D-6E8A-4147-A177-3AD203B41FA5}">
                      <a16:colId xmlns:a16="http://schemas.microsoft.com/office/drawing/2014/main" val="2060241181"/>
                    </a:ext>
                  </a:extLst>
                </a:gridCol>
                <a:gridCol w="2321522">
                  <a:extLst>
                    <a:ext uri="{9D8B030D-6E8A-4147-A177-3AD203B41FA5}">
                      <a16:colId xmlns:a16="http://schemas.microsoft.com/office/drawing/2014/main" val="1956188976"/>
                    </a:ext>
                  </a:extLst>
                </a:gridCol>
                <a:gridCol w="2626219">
                  <a:extLst>
                    <a:ext uri="{9D8B030D-6E8A-4147-A177-3AD203B41FA5}">
                      <a16:colId xmlns:a16="http://schemas.microsoft.com/office/drawing/2014/main" val="3457622534"/>
                    </a:ext>
                  </a:extLst>
                </a:gridCol>
                <a:gridCol w="2626425">
                  <a:extLst>
                    <a:ext uri="{9D8B030D-6E8A-4147-A177-3AD203B41FA5}">
                      <a16:colId xmlns:a16="http://schemas.microsoft.com/office/drawing/2014/main" val="2184020036"/>
                    </a:ext>
                  </a:extLst>
                </a:gridCol>
              </a:tblGrid>
              <a:tr h="3572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フェーズ３・４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extLst>
                  <a:ext uri="{0D108BD9-81ED-4DB2-BD59-A6C34878D82A}">
                    <a16:rowId xmlns:a16="http://schemas.microsoft.com/office/drawing/2014/main" val="2363829500"/>
                  </a:ext>
                </a:extLst>
              </a:tr>
              <a:tr h="368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軽症者受入施設</a:t>
                      </a:r>
                      <a:endParaRPr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・宿泊施設を活用した受入れスキーム構築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・募集準備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・募集開始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・宿泊施設の活用開始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・宿泊施設の活用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47466670"/>
                  </a:ext>
                </a:extLst>
              </a:tr>
              <a:tr h="3412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在宅療養患者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・生活支援準備の要請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・市町村による生活支援実施要請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3307108512"/>
                  </a:ext>
                </a:extLst>
              </a:tr>
              <a:tr h="3389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要援護者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・要援護者の把握と生活支援準備の要請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・市町村による生活支援実施要請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1924744926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火葬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・火葬能力、遺体安置所等の把握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（国・市町村との連携）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・市町村における火葬場等の確保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・墓地、火葬等に関する情報収集と遺体の搬送手配等の実施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・遺体の検案等の実施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2436214081"/>
                  </a:ext>
                </a:extLst>
              </a:tr>
              <a:tr h="232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・府主催イベントの中止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52757470"/>
                  </a:ext>
                </a:extLst>
              </a:tr>
              <a:tr h="6899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外出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・外出自粛の呼びかけ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・職場における感染予防対策の開始を要請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・従業員の健康管理の徹底を要請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・外出自粛要請</a:t>
                      </a:r>
                      <a:r>
                        <a:rPr kumimoji="1" lang="en-US" altLang="ja-JP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緊急事態宣言</a:t>
                      </a:r>
                      <a:r>
                        <a:rPr kumimoji="1" lang="en-US" altLang="ja-JP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（通院、食料買い出し、通勤等生活の維持に必要な場合を除く）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・従業員の健康管理の徹底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・職場における感染予防対策の開始を要請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0" marT="44313" marB="44313"/>
                </a:tc>
                <a:extLst>
                  <a:ext uri="{0D108BD9-81ED-4DB2-BD59-A6C34878D82A}">
                    <a16:rowId xmlns:a16="http://schemas.microsoft.com/office/drawing/2014/main" val="2222172103"/>
                  </a:ext>
                </a:extLst>
              </a:tr>
              <a:tr h="10101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  <a:endParaRPr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・休校、休業措置について協力要請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・施設使用制限</a:t>
                      </a:r>
                      <a:r>
                        <a:rPr kumimoji="1" lang="en-US" altLang="ja-JP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緊急事態宣言</a:t>
                      </a:r>
                      <a:r>
                        <a:rPr kumimoji="1" lang="en-US" altLang="ja-JP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】</a:t>
                      </a: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①使用制限を要請・指示する施設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学校（幼・小・中・高・支援学校）、保育所、介護施設等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通所、短期間入所利用に限る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②段階的に運用すべき施設（協力要請→使用制限要請→指示）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大学、専修学等の教育施設、劇場、観覧場、映画館、集会場、展示場、百貨店、マーケット、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ホテル又は旅館、ボーリング場、博物館、キャバレー、理髪店、教習所、学習塾等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3143716640"/>
                  </a:ext>
                </a:extLst>
              </a:tr>
              <a:tr h="6729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食料等物資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・食料品、生活必需品等の購入の適切な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行動の呼びかけ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・食料品の物資の流通、運送確保のため、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事業者の事業継続体制の整備を要請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・物価の高騰、買占め、売惜しみの調査・監視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・緊急物資（食料品、医薬品等）の輸送・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配送要請、指示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・物資の売渡の要請</a:t>
                      </a: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1878826728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治安</a:t>
                      </a:r>
                      <a:endParaRPr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・府警察との情報共有</a:t>
                      </a: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・府警察による犯罪情報の集約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・広報啓発活動の推進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・悪質事犯に対する取締りの徹底</a:t>
                      </a: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1435158090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庁内体制</a:t>
                      </a:r>
                      <a:endParaRPr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・通常業務の絞り込みと人員確保準備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（４割欠勤想定）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・通常業務の絞り込みと人員確保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・感染症対策及び優先業務執行体制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4216343024"/>
                  </a:ext>
                </a:extLst>
              </a:tr>
              <a:tr h="4149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国との調整</a:t>
                      </a:r>
                      <a:endParaRPr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緊急事態宣言</a:t>
                      </a:r>
                      <a:r>
                        <a:rPr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304" marR="63304" marT="31652" marB="31652" anchor="ctr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・緊急事態宣言に向けた国との調整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　　・緊急事態宣言を国に要請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 hMerge="1">
                  <a:txBody>
                    <a:bodyPr/>
                    <a:lstStyle/>
                    <a:p>
                      <a:endParaRPr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3138403647"/>
                  </a:ext>
                </a:extLst>
              </a:tr>
            </a:tbl>
          </a:graphicData>
        </a:graphic>
      </p:graphicFrame>
      <p:sp>
        <p:nvSpPr>
          <p:cNvPr id="3" name="ホームベース 2"/>
          <p:cNvSpPr/>
          <p:nvPr/>
        </p:nvSpPr>
        <p:spPr>
          <a:xfrm>
            <a:off x="2886887" y="130858"/>
            <a:ext cx="4201561" cy="413635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各フェーズに応じた必要な対策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714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145" y="2638697"/>
            <a:ext cx="382541" cy="18679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府民生活</a:t>
            </a:r>
            <a:endParaRPr kumimoji="1" lang="ja-JP" altLang="en-US" sz="1286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4144" y="4558937"/>
            <a:ext cx="382541" cy="6270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物資</a:t>
            </a:r>
            <a:endParaRPr kumimoji="1" lang="ja-JP" altLang="en-US" sz="1286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4146" y="984642"/>
            <a:ext cx="382541" cy="16018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生活支援</a:t>
            </a:r>
            <a:r>
              <a:rPr kumimoji="1" lang="ja-JP" altLang="en-US" sz="1286" dirty="0"/>
              <a:t>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4144" y="5238206"/>
            <a:ext cx="382541" cy="14385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その</a:t>
            </a:r>
            <a:r>
              <a:rPr kumimoji="1" lang="ja-JP" altLang="en-US" sz="1286" dirty="0"/>
              <a:t>他</a:t>
            </a:r>
          </a:p>
        </p:txBody>
      </p:sp>
    </p:spTree>
    <p:extLst>
      <p:ext uri="{BB962C8B-B14F-4D97-AF65-F5344CB8AC3E}">
        <p14:creationId xmlns:p14="http://schemas.microsoft.com/office/powerpoint/2010/main" val="305589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833001" y="631564"/>
          <a:ext cx="8613621" cy="601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536">
                  <a:extLst>
                    <a:ext uri="{9D8B030D-6E8A-4147-A177-3AD203B41FA5}">
                      <a16:colId xmlns:a16="http://schemas.microsoft.com/office/drawing/2014/main" val="2060241181"/>
                    </a:ext>
                  </a:extLst>
                </a:gridCol>
                <a:gridCol w="2305120">
                  <a:extLst>
                    <a:ext uri="{9D8B030D-6E8A-4147-A177-3AD203B41FA5}">
                      <a16:colId xmlns:a16="http://schemas.microsoft.com/office/drawing/2014/main" val="1956188976"/>
                    </a:ext>
                  </a:extLst>
                </a:gridCol>
                <a:gridCol w="2607664">
                  <a:extLst>
                    <a:ext uri="{9D8B030D-6E8A-4147-A177-3AD203B41FA5}">
                      <a16:colId xmlns:a16="http://schemas.microsoft.com/office/drawing/2014/main" val="3457622534"/>
                    </a:ext>
                  </a:extLst>
                </a:gridCol>
                <a:gridCol w="2693301">
                  <a:extLst>
                    <a:ext uri="{9D8B030D-6E8A-4147-A177-3AD203B41FA5}">
                      <a16:colId xmlns:a16="http://schemas.microsoft.com/office/drawing/2014/main" val="2184020036"/>
                    </a:ext>
                  </a:extLst>
                </a:gridCol>
              </a:tblGrid>
              <a:tr h="3572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フェーズ３・４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extLst>
                  <a:ext uri="{0D108BD9-81ED-4DB2-BD59-A6C34878D82A}">
                    <a16:rowId xmlns:a16="http://schemas.microsoft.com/office/drawing/2014/main" val="2363829500"/>
                  </a:ext>
                </a:extLst>
              </a:tr>
              <a:tr h="6729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軽症者受入施設</a:t>
                      </a:r>
                      <a:endParaRPr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・活用スキームの構築（費用負担含む）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・募集条件の整理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・検討体制の構築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・運営手法の検討（マニュアル整備）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・事業者の開拓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・事業者調整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・運営状況の把握と改善</a:t>
                      </a: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47466670"/>
                  </a:ext>
                </a:extLst>
              </a:tr>
              <a:tr h="368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在宅療養患者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・市町村における具体的な支援内容、手法の検討・調整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・患者増加時の市町村の体制強化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3307108512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要援護者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・要援護者の実態把握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・市町村における具体的な支援内容、手法の検討・調整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・要援護者のニーズにあった支援メニューの提供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1924744926"/>
                  </a:ext>
                </a:extLst>
              </a:tr>
              <a:tr h="368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火葬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・市町村の現状把握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・市町村との調整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・火葬能力不足時の火葬場確保策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・死亡者増加時の搬送手段の確保策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2436214081"/>
                  </a:ext>
                </a:extLst>
              </a:tr>
              <a:tr h="386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・長期化に伴う補償費の増大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52757470"/>
                  </a:ext>
                </a:extLst>
              </a:tr>
              <a:tr h="7944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外出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外出自粛要請</a:t>
                      </a:r>
                      <a:r>
                        <a:rPr lang="en-US" altLang="ja-JP" sz="1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【</a:t>
                      </a:r>
                      <a:r>
                        <a:rPr lang="ja-JP" altLang="en-US" sz="1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緊急事態宣言</a:t>
                      </a:r>
                      <a:r>
                        <a:rPr lang="en-US" altLang="ja-JP" sz="1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】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・要請の実効性確保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0" marT="44313" marB="44313"/>
                </a:tc>
                <a:extLst>
                  <a:ext uri="{0D108BD9-81ED-4DB2-BD59-A6C34878D82A}">
                    <a16:rowId xmlns:a16="http://schemas.microsoft.com/office/drawing/2014/main" val="2222172103"/>
                  </a:ext>
                </a:extLst>
              </a:tr>
              <a:tr h="8253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  <a:endParaRPr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・段階的に運用すべき施設の把握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施設使用制限</a:t>
                      </a:r>
                      <a:r>
                        <a:rPr lang="en-US" altLang="ja-JP" sz="1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【</a:t>
                      </a:r>
                      <a:r>
                        <a:rPr lang="ja-JP" altLang="en-US" sz="1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緊急事態宣言</a:t>
                      </a:r>
                      <a:r>
                        <a:rPr lang="en-US" altLang="ja-JP" sz="1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】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・休業補償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・学校休校に伴う保護者の就労問題</a:t>
                      </a:r>
                      <a:endParaRPr kumimoji="1" lang="en-US" altLang="ja-JP" sz="1000" dirty="0" smtClean="0"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・保育所等の使用制限に伴う医療従事者の不足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・福祉施設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通所、短期間入所利用に限る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の使用制限に伴う一部サービス停止に対する支援方策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3143716640"/>
                  </a:ext>
                </a:extLst>
              </a:tr>
              <a:tr h="624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食料等物資</a:t>
                      </a:r>
                      <a:endParaRPr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・不適切な購入行動の増加による品不足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・感染者数の増大に伴う緊急物資の輸送・搬送体制の崩壊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1878826728"/>
                  </a:ext>
                </a:extLst>
              </a:tr>
              <a:tr h="3419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治安</a:t>
                      </a:r>
                      <a:endParaRPr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・詐欺等の悪質事犯の増加</a:t>
                      </a:r>
                    </a:p>
                  </a:txBody>
                  <a:tcPr marL="63304" marR="63304" marT="31652" marB="31652"/>
                </a:tc>
                <a:tc hMerge="1">
                  <a:txBody>
                    <a:bodyPr/>
                    <a:lstStyle/>
                    <a:p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extLst>
                  <a:ext uri="{0D108BD9-81ED-4DB2-BD59-A6C34878D82A}">
                    <a16:rowId xmlns:a16="http://schemas.microsoft.com/office/drawing/2014/main" val="1435158090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庁内体制</a:t>
                      </a:r>
                      <a:endParaRPr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・庁内調整</a:t>
                      </a: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・感染症対策及び優先業務の移行タイミング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・感染者数（欠勤者）の増加に伴う人員の確保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extLst>
                  <a:ext uri="{0D108BD9-81ED-4DB2-BD59-A6C34878D82A}">
                    <a16:rowId xmlns:a16="http://schemas.microsoft.com/office/drawing/2014/main" val="4216343024"/>
                  </a:ext>
                </a:extLst>
              </a:tr>
              <a:tr h="4149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国との調整</a:t>
                      </a:r>
                      <a:endParaRPr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緊急事態宣言</a:t>
                      </a:r>
                      <a:r>
                        <a:rPr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304" marR="63304" marT="31652" marB="31652"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・国の判断基準の確認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/>
                </a:tc>
                <a:tc>
                  <a:txBody>
                    <a:bodyPr/>
                    <a:lstStyle/>
                    <a:p>
                      <a:endParaRPr lang="ja-JP" altLang="en-US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304" marR="63304" marT="31652" marB="31652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03647"/>
                  </a:ext>
                </a:extLst>
              </a:tr>
            </a:tbl>
          </a:graphicData>
        </a:graphic>
      </p:graphicFrame>
      <p:sp>
        <p:nvSpPr>
          <p:cNvPr id="3" name="ホームベース 2"/>
          <p:cNvSpPr/>
          <p:nvPr/>
        </p:nvSpPr>
        <p:spPr>
          <a:xfrm>
            <a:off x="2784425" y="110995"/>
            <a:ext cx="5117627" cy="413635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各フェーズにおいて解決が必要な課題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lang="en-US" altLang="ja-JP" sz="1714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714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145" y="2939143"/>
            <a:ext cx="382541" cy="19333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府民生活</a:t>
            </a:r>
            <a:endParaRPr kumimoji="1" lang="ja-JP" altLang="en-US" sz="1286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4144" y="4924697"/>
            <a:ext cx="382541" cy="5486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物資</a:t>
            </a:r>
            <a:endParaRPr kumimoji="1" lang="ja-JP" altLang="en-US" sz="1286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4146" y="984641"/>
            <a:ext cx="382541" cy="19022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生活衛生</a:t>
            </a:r>
            <a:endParaRPr kumimoji="1" lang="ja-JP" altLang="en-US" sz="1286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4144" y="5525588"/>
            <a:ext cx="382541" cy="11187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86" dirty="0"/>
              <a:t>その</a:t>
            </a:r>
            <a:r>
              <a:rPr kumimoji="1" lang="ja-JP" altLang="en-US" sz="1286" dirty="0"/>
              <a:t>他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65417" y="6640920"/>
            <a:ext cx="3567914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43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43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網掛け箇所は既に解決策を講じている項目等</a:t>
            </a:r>
            <a:endParaRPr lang="en-US" altLang="ja-JP" sz="1143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402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角丸四角形 98"/>
          <p:cNvSpPr/>
          <p:nvPr/>
        </p:nvSpPr>
        <p:spPr>
          <a:xfrm>
            <a:off x="6703998" y="4343239"/>
            <a:ext cx="1934393" cy="2183240"/>
          </a:xfrm>
          <a:prstGeom prst="roundRect">
            <a:avLst>
              <a:gd name="adj" fmla="val 7673"/>
            </a:avLst>
          </a:prstGeom>
          <a:solidFill>
            <a:srgbClr val="FFFF00">
              <a:alpha val="31000"/>
            </a:srgb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8" name="直線コネクタ 147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2847917" y="1011404"/>
            <a:ext cx="29" cy="617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 flipH="1">
            <a:off x="1008148" y="1628743"/>
            <a:ext cx="2750" cy="5382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>
            <a:off x="4215411" y="1651991"/>
            <a:ext cx="0" cy="564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2261810" y="2703262"/>
            <a:ext cx="4156697" cy="152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E3EF0CF-93F6-DF49-8A89-075DDC194139}"/>
              </a:ext>
            </a:extLst>
          </p:cNvPr>
          <p:cNvCxnSpPr>
            <a:cxnSpLocks/>
          </p:cNvCxnSpPr>
          <p:nvPr/>
        </p:nvCxnSpPr>
        <p:spPr>
          <a:xfrm>
            <a:off x="5397303" y="3859546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1739535" y="3890724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2261810" y="2708352"/>
            <a:ext cx="1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B2C906A-17D6-0749-8591-E2CC8539F1A0}"/>
              </a:ext>
            </a:extLst>
          </p:cNvPr>
          <p:cNvCxnSpPr/>
          <p:nvPr/>
        </p:nvCxnSpPr>
        <p:spPr>
          <a:xfrm>
            <a:off x="2104347" y="3874495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6309A06-50CC-0F4B-940C-E8B2DB866B40}"/>
              </a:ext>
            </a:extLst>
          </p:cNvPr>
          <p:cNvSpPr txBox="1"/>
          <p:nvPr/>
        </p:nvSpPr>
        <p:spPr>
          <a:xfrm>
            <a:off x="5283950" y="4175923"/>
            <a:ext cx="257369" cy="25288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物資班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（マスク・防護服等の確保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212B9E5-819C-5B4E-86F5-D8C3A4BCB7C2}"/>
              </a:ext>
            </a:extLst>
          </p:cNvPr>
          <p:cNvSpPr txBox="1"/>
          <p:nvPr/>
        </p:nvSpPr>
        <p:spPr>
          <a:xfrm>
            <a:off x="1959328" y="4197519"/>
            <a:ext cx="257369" cy="10156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相談対応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1599288" y="4197519"/>
            <a:ext cx="257369" cy="10156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全体調整班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4965254" y="3882120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1ECF6B0-04B2-0742-9650-20551B041DEF}"/>
              </a:ext>
            </a:extLst>
          </p:cNvPr>
          <p:cNvSpPr txBox="1"/>
          <p:nvPr/>
        </p:nvSpPr>
        <p:spPr>
          <a:xfrm>
            <a:off x="4851902" y="4197430"/>
            <a:ext cx="257369" cy="240065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設備班（病院設備の整備補助等）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81000" y="1"/>
            <a:ext cx="9144000" cy="4946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大阪府新型コロナウイルス対策本部</a:t>
            </a:r>
            <a:endParaRPr kumimoji="1" lang="ja-JP" altLang="en-US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2487512" y="3886999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2360713" y="4193794"/>
            <a:ext cx="257369" cy="116955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広報・報道班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  <a:stCxn id="147" idx="3"/>
          </p:cNvCxnSpPr>
          <p:nvPr/>
        </p:nvCxnSpPr>
        <p:spPr>
          <a:xfrm>
            <a:off x="4076455" y="931201"/>
            <a:ext cx="3504243" cy="81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 flipH="1">
            <a:off x="3658933" y="2737926"/>
            <a:ext cx="7338" cy="5346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5041085" y="2708992"/>
            <a:ext cx="1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6418506" y="2708921"/>
            <a:ext cx="6000" cy="4906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DB3DDFE-9BCD-9444-8AE3-9D202BE4322D}"/>
              </a:ext>
            </a:extLst>
          </p:cNvPr>
          <p:cNvSpPr/>
          <p:nvPr/>
        </p:nvSpPr>
        <p:spPr>
          <a:xfrm>
            <a:off x="4605215" y="3151590"/>
            <a:ext cx="1134619" cy="7308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設備・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物資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担当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E03CA458-40F4-6045-ACD2-46651A130FEC}"/>
              </a:ext>
            </a:extLst>
          </p:cNvPr>
          <p:cNvSpPr/>
          <p:nvPr/>
        </p:nvSpPr>
        <p:spPr>
          <a:xfrm>
            <a:off x="3125770" y="3158405"/>
            <a:ext cx="1372018" cy="7426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個別患者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対応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担当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9" name="左右矢印 118"/>
          <p:cNvSpPr/>
          <p:nvPr/>
        </p:nvSpPr>
        <p:spPr>
          <a:xfrm>
            <a:off x="1853504" y="2780928"/>
            <a:ext cx="5402579" cy="375378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連携・調整・情報共有・集約</a:t>
            </a:r>
            <a:endParaRPr kumimoji="1"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3368824" y="3902416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66FB116-9158-E244-BF3E-DE2B67C79C41}"/>
              </a:ext>
            </a:extLst>
          </p:cNvPr>
          <p:cNvSpPr txBox="1"/>
          <p:nvPr/>
        </p:nvSpPr>
        <p:spPr>
          <a:xfrm>
            <a:off x="3218861" y="4216536"/>
            <a:ext cx="257369" cy="25801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検査・医療費班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（検査体制の確保等）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3791155" y="3911663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3EC33F-BC13-6342-8384-201AFF09BE7E}"/>
              </a:ext>
            </a:extLst>
          </p:cNvPr>
          <p:cNvSpPr txBox="1"/>
          <p:nvPr/>
        </p:nvSpPr>
        <p:spPr>
          <a:xfrm>
            <a:off x="3664356" y="4228200"/>
            <a:ext cx="257369" cy="116955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個別事象対応班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4213860" y="3907429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D55F2B1-5676-7447-B1DB-042543EEEEEC}"/>
              </a:ext>
            </a:extLst>
          </p:cNvPr>
          <p:cNvSpPr txBox="1"/>
          <p:nvPr/>
        </p:nvSpPr>
        <p:spPr>
          <a:xfrm>
            <a:off x="4103859" y="4229984"/>
            <a:ext cx="257369" cy="132343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フォローアップ班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6081534" y="3932972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6451359" y="3928601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2897356-F369-4F4D-8854-87864119A7E3}"/>
              </a:ext>
            </a:extLst>
          </p:cNvPr>
          <p:cNvSpPr txBox="1"/>
          <p:nvPr/>
        </p:nvSpPr>
        <p:spPr>
          <a:xfrm>
            <a:off x="6296542" y="4222925"/>
            <a:ext cx="257369" cy="16268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休床病床の活用調整班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A32AEE3-D1DD-504A-8855-299684F06434}"/>
              </a:ext>
            </a:extLst>
          </p:cNvPr>
          <p:cNvSpPr txBox="1"/>
          <p:nvPr/>
        </p:nvSpPr>
        <p:spPr>
          <a:xfrm>
            <a:off x="5960795" y="4237708"/>
            <a:ext cx="257369" cy="86177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病床開拓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998048" y="1628800"/>
            <a:ext cx="54204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A3164ABB-FA1C-A04C-84B8-B675A8271CB6}"/>
              </a:ext>
            </a:extLst>
          </p:cNvPr>
          <p:cNvSpPr/>
          <p:nvPr/>
        </p:nvSpPr>
        <p:spPr>
          <a:xfrm>
            <a:off x="1669060" y="695455"/>
            <a:ext cx="2407394" cy="4714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12810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知事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（対策本部長）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11ECE57-067C-154F-9E6D-930BBCFA0A5D}"/>
              </a:ext>
            </a:extLst>
          </p:cNvPr>
          <p:cNvSpPr/>
          <p:nvPr/>
        </p:nvSpPr>
        <p:spPr>
          <a:xfrm>
            <a:off x="5929445" y="3179250"/>
            <a:ext cx="2303394" cy="79410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病床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整備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lnSpc>
                <a:spcPts val="1800"/>
              </a:lnSpc>
              <a:defRPr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入院調整担当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>
            <a:off x="4215411" y="2259810"/>
            <a:ext cx="0" cy="4372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420740" y="2874321"/>
            <a:ext cx="1090234" cy="105373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 anchorCtr="0"/>
          <a:lstStyle/>
          <a:p>
            <a:pPr algn="ctr" defTabSz="812810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オーバーシュート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対策チーム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2851321" y="3887942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2751416" y="4194736"/>
            <a:ext cx="257369" cy="25180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tIns="36000" rIns="36000" bIns="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企画班（対策本部の運営・企画等）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1604760" y="3169290"/>
            <a:ext cx="1365927" cy="7432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企画推進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担当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>
            <a:off x="6405060" y="1628742"/>
            <a:ext cx="20167" cy="6310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5536519" y="1871669"/>
            <a:ext cx="1591215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各部局長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4422002" y="44625"/>
            <a:ext cx="3051279" cy="545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１月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24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　対策本部設置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３月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26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　法に基づく対策本部となる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2847946" y="1340768"/>
            <a:ext cx="21453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4950440" y="1083354"/>
            <a:ext cx="1591215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副知事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6621670" y="6566190"/>
            <a:ext cx="2902941" cy="293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都道府県調整本部としては４月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日に設置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3164ABB-FA1C-A04C-84B8-B675A8271CB6}"/>
              </a:ext>
            </a:extLst>
          </p:cNvPr>
          <p:cNvSpPr/>
          <p:nvPr/>
        </p:nvSpPr>
        <p:spPr>
          <a:xfrm>
            <a:off x="6974186" y="1"/>
            <a:ext cx="2407394" cy="4714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現状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>
            <a:off x="998048" y="2278832"/>
            <a:ext cx="1" cy="5813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463404" y="1875442"/>
            <a:ext cx="1825300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危機管理監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3080792" y="1865515"/>
            <a:ext cx="2077968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健康医療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部長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6974187" y="4902584"/>
            <a:ext cx="1359377" cy="1291012"/>
          </a:xfrm>
          <a:prstGeom prst="roundRect">
            <a:avLst>
              <a:gd name="adj" fmla="val 8774"/>
            </a:avLst>
          </a:prstGeom>
          <a:solidFill>
            <a:schemeClr val="bg1"/>
          </a:solidFill>
          <a:ln w="222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FF71102-9899-1245-BCBB-07129C3F934D}"/>
              </a:ext>
            </a:extLst>
          </p:cNvPr>
          <p:cNvSpPr txBox="1"/>
          <p:nvPr/>
        </p:nvSpPr>
        <p:spPr>
          <a:xfrm>
            <a:off x="7761313" y="5147902"/>
            <a:ext cx="257369" cy="86177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入院調整班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F71102-9899-1245-BCBB-07129C3F934D}"/>
              </a:ext>
            </a:extLst>
          </p:cNvPr>
          <p:cNvSpPr txBox="1"/>
          <p:nvPr/>
        </p:nvSpPr>
        <p:spPr>
          <a:xfrm>
            <a:off x="7215912" y="5154512"/>
            <a:ext cx="257369" cy="86177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病床運用班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  <a:endCxn id="66" idx="0"/>
          </p:cNvCxnSpPr>
          <p:nvPr/>
        </p:nvCxnSpPr>
        <p:spPr>
          <a:xfrm flipH="1">
            <a:off x="7344597" y="3973350"/>
            <a:ext cx="1173" cy="11811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 flipH="1">
            <a:off x="7890763" y="3966740"/>
            <a:ext cx="1173" cy="11811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額縁 107"/>
          <p:cNvSpPr/>
          <p:nvPr/>
        </p:nvSpPr>
        <p:spPr>
          <a:xfrm>
            <a:off x="6858931" y="4219780"/>
            <a:ext cx="1601353" cy="32135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都道府県対策調整本部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額縁 86"/>
          <p:cNvSpPr/>
          <p:nvPr/>
        </p:nvSpPr>
        <p:spPr>
          <a:xfrm>
            <a:off x="7076071" y="4714393"/>
            <a:ext cx="1190245" cy="30565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入院フォロー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アップセンター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30562" y="660306"/>
            <a:ext cx="1862947" cy="9164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 defTabSz="812810">
              <a:defRPr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専門家会議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30583" y="1813700"/>
            <a:ext cx="1866056" cy="12380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新型コロナウイルス感染症対策協議会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（事務局：医療対策課）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58467" y="975658"/>
            <a:ext cx="1916399" cy="617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対策本部の基に設置し、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有識者が専門的見地から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議論を行う（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14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日設置）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43444" y="2476900"/>
            <a:ext cx="1960644" cy="6145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病床・入院調整等の対策に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関し、関係者で協議を行う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 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設置）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131790" y="6233307"/>
            <a:ext cx="1291977" cy="293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13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日設置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2430157" y="2076083"/>
            <a:ext cx="6480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1008149" y="2476900"/>
            <a:ext cx="1422009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2425853" y="2061117"/>
            <a:ext cx="0" cy="40483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3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角丸四角形 78"/>
          <p:cNvSpPr/>
          <p:nvPr/>
        </p:nvSpPr>
        <p:spPr>
          <a:xfrm>
            <a:off x="6624565" y="4035751"/>
            <a:ext cx="2668943" cy="2059903"/>
          </a:xfrm>
          <a:prstGeom prst="roundRect">
            <a:avLst>
              <a:gd name="adj" fmla="val 10421"/>
            </a:avLst>
          </a:prstGeom>
          <a:solidFill>
            <a:srgbClr val="FFFF00">
              <a:alpha val="31000"/>
            </a:srgb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8" name="直線コネクタ 147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3022413" y="936638"/>
            <a:ext cx="29" cy="617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 flipH="1">
            <a:off x="1162841" y="1563779"/>
            <a:ext cx="2750" cy="5382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>
            <a:off x="4555625" y="1562651"/>
            <a:ext cx="0" cy="564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2138805" y="2623389"/>
            <a:ext cx="51843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E3EF0CF-93F6-DF49-8A89-075DDC194139}"/>
              </a:ext>
            </a:extLst>
          </p:cNvPr>
          <p:cNvCxnSpPr>
            <a:cxnSpLocks/>
          </p:cNvCxnSpPr>
          <p:nvPr/>
        </p:nvCxnSpPr>
        <p:spPr>
          <a:xfrm>
            <a:off x="6184859" y="3813998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2541694" y="3798436"/>
            <a:ext cx="0" cy="2373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3014601" y="2613245"/>
            <a:ext cx="1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B2C906A-17D6-0749-8591-E2CC8539F1A0}"/>
              </a:ext>
            </a:extLst>
          </p:cNvPr>
          <p:cNvCxnSpPr/>
          <p:nvPr/>
        </p:nvCxnSpPr>
        <p:spPr>
          <a:xfrm>
            <a:off x="2826475" y="3779388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6309A06-50CC-0F4B-940C-E8B2DB866B40}"/>
              </a:ext>
            </a:extLst>
          </p:cNvPr>
          <p:cNvSpPr txBox="1"/>
          <p:nvPr/>
        </p:nvSpPr>
        <p:spPr>
          <a:xfrm>
            <a:off x="6018850" y="4143090"/>
            <a:ext cx="390295" cy="16440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物資班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（マスク・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防護服等の確保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1934923" y="4183294"/>
            <a:ext cx="257369" cy="10156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全体調整班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5726401" y="3805186"/>
            <a:ext cx="0" cy="3529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1ECF6B0-04B2-0742-9650-20551B041DEF}"/>
              </a:ext>
            </a:extLst>
          </p:cNvPr>
          <p:cNvSpPr txBox="1"/>
          <p:nvPr/>
        </p:nvSpPr>
        <p:spPr>
          <a:xfrm>
            <a:off x="5428383" y="4163101"/>
            <a:ext cx="442035" cy="14773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支援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班（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空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床確保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の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補助等）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81000" y="1"/>
            <a:ext cx="9144000" cy="4946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大阪府新型コロナウイルス対策本部</a:t>
            </a:r>
            <a:endParaRPr kumimoji="1" lang="ja-JP" altLang="en-US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30562" y="660306"/>
            <a:ext cx="1862947" cy="9164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 defTabSz="812810">
              <a:defRPr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専門家会議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3113504" y="3791892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3000151" y="4098687"/>
            <a:ext cx="257369" cy="116955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広報・報道班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  <a:stCxn id="147" idx="3"/>
          </p:cNvCxnSpPr>
          <p:nvPr/>
        </p:nvCxnSpPr>
        <p:spPr>
          <a:xfrm>
            <a:off x="4250951" y="856434"/>
            <a:ext cx="3179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 flipH="1">
            <a:off x="5870195" y="2628554"/>
            <a:ext cx="7338" cy="5346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4554265" y="2609978"/>
            <a:ext cx="1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7315018" y="2616827"/>
            <a:ext cx="6000" cy="4906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DB3DDFE-9BCD-9444-8AE3-9D202BE4322D}"/>
              </a:ext>
            </a:extLst>
          </p:cNvPr>
          <p:cNvSpPr/>
          <p:nvPr/>
        </p:nvSpPr>
        <p:spPr>
          <a:xfrm>
            <a:off x="5369048" y="3084143"/>
            <a:ext cx="1134619" cy="7308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病院支援・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物資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担当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E03CA458-40F4-6045-ACD2-46651A130FEC}"/>
              </a:ext>
            </a:extLst>
          </p:cNvPr>
          <p:cNvSpPr/>
          <p:nvPr/>
        </p:nvSpPr>
        <p:spPr>
          <a:xfrm>
            <a:off x="3929221" y="3067756"/>
            <a:ext cx="1372018" cy="7426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個別患者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対応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担当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4149111" y="3810430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66FB116-9158-E244-BF3E-DE2B67C79C41}"/>
              </a:ext>
            </a:extLst>
          </p:cNvPr>
          <p:cNvSpPr txBox="1"/>
          <p:nvPr/>
        </p:nvSpPr>
        <p:spPr>
          <a:xfrm>
            <a:off x="3837646" y="4080107"/>
            <a:ext cx="442035" cy="18565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検査・医療費班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（検査体制の確保等）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4594606" y="3821014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3EC33F-BC13-6342-8384-201AFF09BE7E}"/>
              </a:ext>
            </a:extLst>
          </p:cNvPr>
          <p:cNvSpPr txBox="1"/>
          <p:nvPr/>
        </p:nvSpPr>
        <p:spPr>
          <a:xfrm>
            <a:off x="4472159" y="4104754"/>
            <a:ext cx="257369" cy="12023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個別事象対応班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5017311" y="3816780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D55F2B1-5676-7447-B1DB-042543EEEEEC}"/>
              </a:ext>
            </a:extLst>
          </p:cNvPr>
          <p:cNvSpPr txBox="1"/>
          <p:nvPr/>
        </p:nvSpPr>
        <p:spPr>
          <a:xfrm>
            <a:off x="4899568" y="4119538"/>
            <a:ext cx="257369" cy="134323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フォローアップ班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1162842" y="1554034"/>
            <a:ext cx="54301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角丸四角形 144"/>
          <p:cNvSpPr/>
          <p:nvPr/>
        </p:nvSpPr>
        <p:spPr>
          <a:xfrm>
            <a:off x="6722679" y="4631271"/>
            <a:ext cx="1359377" cy="780954"/>
          </a:xfrm>
          <a:prstGeom prst="roundRect">
            <a:avLst>
              <a:gd name="adj" fmla="val 10421"/>
            </a:avLst>
          </a:prstGeom>
          <a:solidFill>
            <a:schemeClr val="bg1"/>
          </a:solidFill>
          <a:ln w="222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45605" y="1651992"/>
            <a:ext cx="1866056" cy="10281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新型コロナウイルス感染症対策協議会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（事務局：医療対策課）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A3164ABB-FA1C-A04C-84B8-B675A8271CB6}"/>
              </a:ext>
            </a:extLst>
          </p:cNvPr>
          <p:cNvSpPr/>
          <p:nvPr/>
        </p:nvSpPr>
        <p:spPr>
          <a:xfrm>
            <a:off x="1843556" y="620689"/>
            <a:ext cx="2407394" cy="4714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12810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知事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（対策本部長）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11ECE57-067C-154F-9E6D-930BBCFA0A5D}"/>
              </a:ext>
            </a:extLst>
          </p:cNvPr>
          <p:cNvSpPr/>
          <p:nvPr/>
        </p:nvSpPr>
        <p:spPr>
          <a:xfrm>
            <a:off x="6574820" y="3084143"/>
            <a:ext cx="2718687" cy="73333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病床運営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lnSpc>
                <a:spcPts val="18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入院調整担当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482385" y="2586982"/>
            <a:ext cx="1416486" cy="1192407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 anchorCtr="0"/>
          <a:lstStyle/>
          <a:p>
            <a:pPr algn="ctr" defTabSz="812810"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オーバーシュート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対策チーム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3604112" y="3792835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3319541" y="4099629"/>
            <a:ext cx="442035" cy="18671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tIns="36000" rIns="36000" bIns="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企画班（対策本部の運営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・企画等）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819EEDD-E5CD-1B4E-888D-BF088C34BBB4}"/>
              </a:ext>
            </a:extLst>
          </p:cNvPr>
          <p:cNvSpPr/>
          <p:nvPr/>
        </p:nvSpPr>
        <p:spPr>
          <a:xfrm>
            <a:off x="2357551" y="3074183"/>
            <a:ext cx="1365927" cy="7432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企画推進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担当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>
            <a:off x="6579556" y="1553976"/>
            <a:ext cx="20167" cy="6310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5892985" y="1796903"/>
            <a:ext cx="1319741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各部局長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4422002" y="44625"/>
            <a:ext cx="3051279" cy="545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１月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24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　対策本部設置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３月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26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　法に基づく対策本部となる</a:t>
            </a:r>
            <a:endParaRPr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3022442" y="1266002"/>
            <a:ext cx="21453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5124936" y="1008588"/>
            <a:ext cx="1591215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副知事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58467" y="975658"/>
            <a:ext cx="1916399" cy="617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対策本部の基に設置し、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有識者が専門的見地から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議論を行う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458466" y="2315193"/>
            <a:ext cx="1960644" cy="423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812810">
              <a:defRPr/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病床・入院調整等の対策に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関し、関係者で協議を行う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3164ABB-FA1C-A04C-84B8-B675A8271CB6}"/>
              </a:ext>
            </a:extLst>
          </p:cNvPr>
          <p:cNvSpPr/>
          <p:nvPr/>
        </p:nvSpPr>
        <p:spPr>
          <a:xfrm>
            <a:off x="6974186" y="1"/>
            <a:ext cx="2407394" cy="4714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オーバーシュート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時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6669280" y="6409519"/>
            <a:ext cx="2454065" cy="339762"/>
          </a:xfrm>
          <a:prstGeom prst="rect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広域調整本部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（調整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中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 flipH="1">
            <a:off x="4568428" y="2159695"/>
            <a:ext cx="1" cy="463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482386" y="1800676"/>
            <a:ext cx="1513889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危機管理監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3632586" y="1775806"/>
            <a:ext cx="1723450" cy="4014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健康医療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部長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3D89890C-73AE-154D-9558-BAF0F722FD87}"/>
              </a:ext>
            </a:extLst>
          </p:cNvPr>
          <p:cNvSpPr/>
          <p:nvPr/>
        </p:nvSpPr>
        <p:spPr>
          <a:xfrm>
            <a:off x="7849082" y="6085059"/>
            <a:ext cx="730067" cy="3887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12810">
              <a:defRPr/>
            </a:pP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連携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 flipH="1">
            <a:off x="1172564" y="2202107"/>
            <a:ext cx="1" cy="384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E0DD5589-6DBE-EB45-8C81-3D6C04C922B4}"/>
              </a:ext>
            </a:extLst>
          </p:cNvPr>
          <p:cNvCxnSpPr>
            <a:cxnSpLocks/>
          </p:cNvCxnSpPr>
          <p:nvPr/>
        </p:nvCxnSpPr>
        <p:spPr>
          <a:xfrm>
            <a:off x="7316890" y="3821701"/>
            <a:ext cx="2760" cy="136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額縁 85"/>
          <p:cNvSpPr/>
          <p:nvPr/>
        </p:nvSpPr>
        <p:spPr>
          <a:xfrm>
            <a:off x="6803739" y="4420489"/>
            <a:ext cx="1197254" cy="32163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入院フォロー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アップセンター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716637" y="3781809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5B2C906A-17D6-0749-8591-E2CC8539F1A0}"/>
              </a:ext>
            </a:extLst>
          </p:cNvPr>
          <p:cNvCxnSpPr/>
          <p:nvPr/>
        </p:nvCxnSpPr>
        <p:spPr>
          <a:xfrm>
            <a:off x="1169075" y="3791709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F212B9E5-819C-5B4E-86F5-D8C3A4BCB7C2}"/>
              </a:ext>
            </a:extLst>
          </p:cNvPr>
          <p:cNvSpPr txBox="1"/>
          <p:nvPr/>
        </p:nvSpPr>
        <p:spPr>
          <a:xfrm>
            <a:off x="1023224" y="4088603"/>
            <a:ext cx="257369" cy="70788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搬送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576390" y="4088604"/>
            <a:ext cx="257369" cy="10156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企画調整班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1617533" y="3778267"/>
            <a:ext cx="1" cy="310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1486283" y="4085060"/>
            <a:ext cx="257369" cy="101920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宿泊施設班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2146142" y="2621567"/>
            <a:ext cx="0" cy="13510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1616180" y="3972649"/>
            <a:ext cx="5299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左右矢印 118"/>
          <p:cNvSpPr/>
          <p:nvPr/>
        </p:nvSpPr>
        <p:spPr>
          <a:xfrm>
            <a:off x="2352079" y="2685821"/>
            <a:ext cx="6959582" cy="375378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連携・調整・情報共有・集約</a:t>
            </a:r>
            <a:endParaRPr kumimoji="1"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上下矢印 34"/>
          <p:cNvSpPr/>
          <p:nvPr/>
        </p:nvSpPr>
        <p:spPr>
          <a:xfrm>
            <a:off x="7702974" y="6099572"/>
            <a:ext cx="228791" cy="308321"/>
          </a:xfrm>
          <a:prstGeom prst="upDownArrow">
            <a:avLst>
              <a:gd name="adj1" fmla="val 63353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BDB3DDFE-9BCD-9444-8AE3-9D202BE4322D}"/>
              </a:ext>
            </a:extLst>
          </p:cNvPr>
          <p:cNvSpPr/>
          <p:nvPr/>
        </p:nvSpPr>
        <p:spPr>
          <a:xfrm>
            <a:off x="4055697" y="6085059"/>
            <a:ext cx="1441897" cy="55420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患者情報管理班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5017310" y="5462775"/>
            <a:ext cx="0" cy="632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/>
          <p:nvPr/>
        </p:nvCxnSpPr>
        <p:spPr>
          <a:xfrm>
            <a:off x="4594605" y="5309615"/>
            <a:ext cx="0" cy="7754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A32D6249-C36F-5647-B76D-9BC391C6710B}"/>
              </a:ext>
            </a:extLst>
          </p:cNvPr>
          <p:cNvCxnSpPr>
            <a:stCxn id="108" idx="2"/>
          </p:cNvCxnSpPr>
          <p:nvPr/>
        </p:nvCxnSpPr>
        <p:spPr>
          <a:xfrm flipH="1">
            <a:off x="1599635" y="5104266"/>
            <a:ext cx="15332" cy="12578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1599636" y="6362162"/>
            <a:ext cx="24560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03CA458-40F4-6045-ACD2-46651A130FEC}"/>
              </a:ext>
            </a:extLst>
          </p:cNvPr>
          <p:cNvSpPr/>
          <p:nvPr/>
        </p:nvSpPr>
        <p:spPr>
          <a:xfrm>
            <a:off x="6888700" y="4921080"/>
            <a:ext cx="993495" cy="3623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病院運営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812810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入院調整班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F212B9E5-819C-5B4E-86F5-D8C3A4BCB7C2}"/>
              </a:ext>
            </a:extLst>
          </p:cNvPr>
          <p:cNvSpPr txBox="1"/>
          <p:nvPr/>
        </p:nvSpPr>
        <p:spPr>
          <a:xfrm>
            <a:off x="8755252" y="4479043"/>
            <a:ext cx="395869" cy="90910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病床支援班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（物資）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E03CA458-40F4-6045-ACD2-46651A130FEC}"/>
              </a:ext>
            </a:extLst>
          </p:cNvPr>
          <p:cNvSpPr/>
          <p:nvPr/>
        </p:nvSpPr>
        <p:spPr>
          <a:xfrm>
            <a:off x="7130635" y="5574275"/>
            <a:ext cx="1851175" cy="3623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defTabSz="812810">
              <a:defRPr/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災害医療コーディネーター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F212B9E5-819C-5B4E-86F5-D8C3A4BCB7C2}"/>
              </a:ext>
            </a:extLst>
          </p:cNvPr>
          <p:cNvSpPr txBox="1"/>
          <p:nvPr/>
        </p:nvSpPr>
        <p:spPr>
          <a:xfrm>
            <a:off x="8240473" y="4479044"/>
            <a:ext cx="395869" cy="90191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病床運用班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defTabSz="812810"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（人材）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</a:p>
        </p:txBody>
      </p: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8921073" y="3821015"/>
            <a:ext cx="0" cy="6477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8409385" y="3821015"/>
            <a:ext cx="7633" cy="6477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額縁 1"/>
          <p:cNvSpPr/>
          <p:nvPr/>
        </p:nvSpPr>
        <p:spPr>
          <a:xfrm>
            <a:off x="6827226" y="3913013"/>
            <a:ext cx="2296118" cy="32135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都道府県対策調整本部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F212B9E5-819C-5B4E-86F5-D8C3A4BCB7C2}"/>
              </a:ext>
            </a:extLst>
          </p:cNvPr>
          <p:cNvSpPr txBox="1"/>
          <p:nvPr/>
        </p:nvSpPr>
        <p:spPr>
          <a:xfrm>
            <a:off x="2359419" y="4930003"/>
            <a:ext cx="257369" cy="555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⇨委託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</a:p>
        </p:txBody>
      </p: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8859C9D5-EE64-004D-AEAB-CAA73FECF761}"/>
              </a:ext>
            </a:extLst>
          </p:cNvPr>
          <p:cNvCxnSpPr/>
          <p:nvPr/>
        </p:nvCxnSpPr>
        <p:spPr>
          <a:xfrm>
            <a:off x="2072680" y="4035750"/>
            <a:ext cx="0" cy="1412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2063606" y="4035750"/>
            <a:ext cx="478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2689918" y="4090386"/>
            <a:ext cx="257369" cy="193899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健康観察班（自宅療養者）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E18FC1E3-5746-8749-8439-5ECC3E5974FF}"/>
              </a:ext>
            </a:extLst>
          </p:cNvPr>
          <p:cNvSpPr txBox="1"/>
          <p:nvPr/>
        </p:nvSpPr>
        <p:spPr>
          <a:xfrm>
            <a:off x="2360713" y="4098686"/>
            <a:ext cx="257369" cy="861774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lIns="36000" rIns="36000" rtlCol="0">
            <a:spAutoFit/>
          </a:bodyPr>
          <a:lstStyle/>
          <a:p>
            <a:pPr defTabSz="81281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相談対応班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ストライプ矢印 7"/>
          <p:cNvSpPr/>
          <p:nvPr/>
        </p:nvSpPr>
        <p:spPr>
          <a:xfrm>
            <a:off x="2594641" y="4412969"/>
            <a:ext cx="118692" cy="281835"/>
          </a:xfrm>
          <a:prstGeom prst="stripedRightArrow">
            <a:avLst>
              <a:gd name="adj1" fmla="val 100000"/>
              <a:gd name="adj2" fmla="val 495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</p:cNvCxnSpPr>
          <p:nvPr/>
        </p:nvCxnSpPr>
        <p:spPr>
          <a:xfrm>
            <a:off x="1186755" y="2492896"/>
            <a:ext cx="3235247" cy="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33ACB2C-5345-7344-8D68-78EE9DAED9C3}"/>
              </a:ext>
            </a:extLst>
          </p:cNvPr>
          <p:cNvCxnSpPr>
            <a:cxnSpLocks/>
          </p:cNvCxnSpPr>
          <p:nvPr/>
        </p:nvCxnSpPr>
        <p:spPr>
          <a:xfrm flipH="1">
            <a:off x="6564105" y="2240904"/>
            <a:ext cx="1" cy="252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左大かっこ 2"/>
          <p:cNvSpPr/>
          <p:nvPr/>
        </p:nvSpPr>
        <p:spPr>
          <a:xfrm rot="5400000">
            <a:off x="4504810" y="2286725"/>
            <a:ext cx="154766" cy="294667"/>
          </a:xfrm>
          <a:prstGeom prst="leftBracket">
            <a:avLst>
              <a:gd name="adj" fmla="val 49265"/>
            </a:avLst>
          </a:prstGeom>
          <a:ln w="2857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7F5BB4D6-B47E-1C4F-BE9D-0DF6D19F49C3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4729528" y="2499255"/>
            <a:ext cx="1834577" cy="1218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2215</Words>
  <Application>Microsoft Office PowerPoint</Application>
  <PresentationFormat>A4 210 x 297 mm</PresentationFormat>
  <Paragraphs>402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9" baseType="lpstr">
      <vt:lpstr>HGP創英角ｺﾞｼｯｸUB</vt:lpstr>
      <vt:lpstr>HGP創英角ﾎﾟｯﾌﾟ体</vt:lpstr>
      <vt:lpstr>HGS創英角ﾎﾟｯﾌﾟ体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彰洋</dc:creator>
  <cp:lastModifiedBy>前林　豊久</cp:lastModifiedBy>
  <cp:revision>34</cp:revision>
  <cp:lastPrinted>2020-04-02T04:45:45Z</cp:lastPrinted>
  <dcterms:created xsi:type="dcterms:W3CDTF">2020-03-26T09:11:43Z</dcterms:created>
  <dcterms:modified xsi:type="dcterms:W3CDTF">2020-04-02T05:12:44Z</dcterms:modified>
</cp:coreProperties>
</file>