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59675" cy="10691813"/>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3" pos="181" userDrawn="1">
          <p15:clr>
            <a:srgbClr val="A4A3A4"/>
          </p15:clr>
        </p15:guide>
        <p15:guide id="4" pos="4682" userDrawn="1">
          <p15:clr>
            <a:srgbClr val="A4A3A4"/>
          </p15:clr>
        </p15:guide>
        <p15:guide id="5" pos="80" userDrawn="1">
          <p15:clr>
            <a:srgbClr val="A4A3A4"/>
          </p15:clr>
        </p15:guide>
        <p15:guide id="6" pos="45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18" d="100"/>
          <a:sy n="118" d="100"/>
        </p:scale>
        <p:origin x="576" y="-2436"/>
      </p:cViewPr>
      <p:guideLst>
        <p:guide orient="horz" pos="3368"/>
        <p:guide pos="2381"/>
        <p:guide pos="181"/>
        <p:guide pos="4682"/>
        <p:guide pos="80"/>
        <p:guide pos="45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4"/>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0"/>
            <a:ext cx="1700927" cy="9122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7984" y="428170"/>
            <a:ext cx="4976786" cy="9122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0"/>
            <a:ext cx="6425724" cy="2123513"/>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48"/>
            <a:ext cx="6425724" cy="2338833"/>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7984"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2835"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393283"/>
            <a:ext cx="3340169"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4" y="3390690"/>
            <a:ext cx="3340169"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1" y="2393283"/>
            <a:ext cx="3341481"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1" y="3390690"/>
            <a:ext cx="3341481"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5693"/>
            <a:ext cx="2487081" cy="1811668"/>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3" y="425693"/>
            <a:ext cx="4226069" cy="9125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4" y="2237362"/>
            <a:ext cx="2487081" cy="7313498"/>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0"/>
            <a:ext cx="4535805" cy="88356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481749" y="8367830"/>
            <a:ext cx="4535805" cy="1254802"/>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8"/>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28"/>
            <a:ext cx="1763924" cy="569240"/>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2020/4/2</a:t>
            </a:fld>
            <a:endParaRPr kumimoji="1" lang="ja-JP" altLang="en-US"/>
          </a:p>
        </p:txBody>
      </p:sp>
      <p:sp>
        <p:nvSpPr>
          <p:cNvPr id="5" name="フッター プレースホルダー 4"/>
          <p:cNvSpPr>
            <a:spLocks noGrp="1"/>
          </p:cNvSpPr>
          <p:nvPr>
            <p:ph type="ftr" sz="quarter" idx="3"/>
          </p:nvPr>
        </p:nvSpPr>
        <p:spPr>
          <a:xfrm>
            <a:off x="2582889" y="9909728"/>
            <a:ext cx="2393897" cy="56924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28"/>
            <a:ext cx="1763924" cy="569240"/>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601465" y="2718989"/>
            <a:ext cx="6337001" cy="1017443"/>
          </a:xfrm>
          <a:prstGeom prst="rect">
            <a:avLst/>
          </a:prstGeom>
          <a:noFill/>
        </p:spPr>
        <p:txBody>
          <a:bodyPr wrap="square" rtlCol="0">
            <a:spAutoFit/>
          </a:bodyPr>
          <a:lstStyle/>
          <a:p>
            <a:pPr>
              <a:lnSpc>
                <a:spcPct val="125000"/>
              </a:lnSpc>
            </a:pPr>
            <a:r>
              <a:rPr lang="ja-JP" altLang="en-US" sz="1400" dirty="0">
                <a:latin typeface="メイリオ" panose="020B0604030504040204" pitchFamily="50" charset="-128"/>
                <a:ea typeface="メイリオ" panose="020B0604030504040204" pitchFamily="50" charset="-128"/>
              </a:rPr>
              <a:t>感染しても軽症であったり、治る例も多いですが、季節性インフルエンザと比べ、重症化するリスクが高いと考えられます。</a:t>
            </a:r>
            <a:r>
              <a:rPr lang="ja-JP" altLang="ja-JP" sz="1400" dirty="0">
                <a:latin typeface="メイリオ" panose="020B0604030504040204" pitchFamily="50" charset="-128"/>
                <a:ea typeface="メイリオ" panose="020B0604030504040204" pitchFamily="50" charset="-128"/>
              </a:rPr>
              <a:t>重症化すると肺炎となり、死亡例も確認されているので注意</a:t>
            </a:r>
            <a:r>
              <a:rPr lang="ja-JP" altLang="en-US" sz="1400" dirty="0">
                <a:latin typeface="メイリオ" panose="020B0604030504040204" pitchFamily="50" charset="-128"/>
                <a:ea typeface="メイリオ" panose="020B0604030504040204" pitchFamily="50" charset="-128"/>
              </a:rPr>
              <a:t>しましょう。</a:t>
            </a:r>
            <a:endParaRPr lang="en-US" altLang="ja-JP" sz="1400" dirty="0">
              <a:latin typeface="メイリオ" panose="020B0604030504040204" pitchFamily="50" charset="-128"/>
              <a:ea typeface="メイリオ" panose="020B0604030504040204" pitchFamily="50" charset="-128"/>
            </a:endParaRPr>
          </a:p>
          <a:p>
            <a:pPr>
              <a:lnSpc>
                <a:spcPct val="125000"/>
              </a:lnSpc>
            </a:pPr>
            <a:r>
              <a:rPr lang="ja-JP" altLang="en-US" sz="1400" dirty="0">
                <a:latin typeface="メイリオ" panose="020B0604030504040204" pitchFamily="50" charset="-128"/>
                <a:ea typeface="メイリオ" panose="020B0604030504040204" pitchFamily="50" charset="-128"/>
              </a:rPr>
              <a:t>特に</a:t>
            </a:r>
            <a:r>
              <a:rPr lang="ja-JP" altLang="en-US" sz="1400" b="1" u="sng" dirty="0">
                <a:latin typeface="メイリオ" panose="020B0604030504040204" pitchFamily="50" charset="-128"/>
                <a:ea typeface="メイリオ" panose="020B0604030504040204" pitchFamily="50" charset="-128"/>
              </a:rPr>
              <a:t>ご</a:t>
            </a:r>
            <a:r>
              <a:rPr lang="ja-JP" altLang="ja-JP" sz="1400" b="1" u="sng" dirty="0">
                <a:latin typeface="メイリオ" panose="020B0604030504040204" pitchFamily="50" charset="-128"/>
                <a:ea typeface="メイリオ" panose="020B0604030504040204" pitchFamily="50" charset="-128"/>
              </a:rPr>
              <a:t>高齢</a:t>
            </a:r>
            <a:r>
              <a:rPr lang="ja-JP" altLang="en-US" sz="1400" b="1" u="sng" dirty="0">
                <a:latin typeface="メイリオ" panose="020B0604030504040204" pitchFamily="50" charset="-128"/>
                <a:ea typeface="メイリオ" panose="020B0604030504040204" pitchFamily="50" charset="-128"/>
              </a:rPr>
              <a:t>の方</a:t>
            </a:r>
            <a:r>
              <a:rPr lang="ja-JP" altLang="ja-JP" sz="1400" b="1" u="sng" dirty="0">
                <a:latin typeface="メイリオ" panose="020B0604030504040204" pitchFamily="50" charset="-128"/>
                <a:ea typeface="メイリオ" panose="020B0604030504040204" pitchFamily="50" charset="-128"/>
              </a:rPr>
              <a:t>や基礎疾患のある方は重症化しやすい可能性</a:t>
            </a:r>
            <a:r>
              <a:rPr lang="ja-JP" altLang="ja-JP" sz="1400" dirty="0">
                <a:latin typeface="メイリオ" panose="020B0604030504040204" pitchFamily="50" charset="-128"/>
                <a:ea typeface="メイリオ" panose="020B0604030504040204" pitchFamily="50" charset="-128"/>
              </a:rPr>
              <a:t>が考えら</a:t>
            </a:r>
            <a:r>
              <a:rPr lang="ja-JP" altLang="en-US" sz="1400" dirty="0">
                <a:latin typeface="メイリオ" panose="020B0604030504040204" pitchFamily="50" charset="-128"/>
                <a:ea typeface="メイリオ" panose="020B0604030504040204" pitchFamily="50" charset="-128"/>
              </a:rPr>
              <a:t>れ</a:t>
            </a:r>
            <a:r>
              <a:rPr lang="ja-JP" altLang="ja-JP" sz="1400" dirty="0">
                <a:latin typeface="メイリオ" panose="020B0604030504040204" pitchFamily="50" charset="-128"/>
                <a:ea typeface="メイリオ" panose="020B0604030504040204" pitchFamily="50" charset="-128"/>
              </a:rPr>
              <a:t>ます。</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01465" y="3807937"/>
            <a:ext cx="6337001" cy="712210"/>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新型コロナウイルスは</a:t>
            </a:r>
            <a:r>
              <a:rPr lang="ja-JP" altLang="ja-JP" sz="1400" b="1" u="sng" dirty="0">
                <a:latin typeface="メイリオ" panose="020B0604030504040204" pitchFamily="50" charset="-128"/>
                <a:ea typeface="メイリオ" panose="020B0604030504040204" pitchFamily="50" charset="-128"/>
              </a:rPr>
              <a:t>飛沫感染と接触感染により</a:t>
            </a:r>
            <a:r>
              <a:rPr lang="ja-JP" altLang="en-US" sz="1400" b="1" u="sng" dirty="0">
                <a:latin typeface="メイリオ" panose="020B0604030504040204" pitchFamily="50" charset="-128"/>
                <a:ea typeface="メイリオ" panose="020B0604030504040204" pitchFamily="50" charset="-128"/>
              </a:rPr>
              <a:t>感染</a:t>
            </a:r>
            <a:r>
              <a:rPr lang="ja-JP" altLang="en-US" sz="1400" dirty="0">
                <a:latin typeface="メイリオ" panose="020B0604030504040204" pitchFamily="50" charset="-128"/>
                <a:ea typeface="メイリオ" panose="020B0604030504040204" pitchFamily="50" charset="-128"/>
              </a:rPr>
              <a:t>し</a:t>
            </a:r>
            <a:r>
              <a:rPr lang="ja-JP" altLang="ja-JP" sz="1400" dirty="0">
                <a:latin typeface="メイリオ" panose="020B0604030504040204" pitchFamily="50" charset="-128"/>
                <a:ea typeface="メイリオ" panose="020B0604030504040204" pitchFamily="50" charset="-128"/>
              </a:rPr>
              <a:t>ます。</a:t>
            </a:r>
            <a:r>
              <a:rPr lang="ja-JP" altLang="en-US" sz="1400" dirty="0">
                <a:latin typeface="メイリオ" panose="020B0604030504040204" pitchFamily="50" charset="-128"/>
                <a:ea typeface="メイリオ" panose="020B0604030504040204" pitchFamily="50" charset="-128"/>
              </a:rPr>
              <a:t>空気感染は起きていないと考えられていますが、閉鎖した空間・近距離での多人数の会話等には注意が必要です。</a:t>
            </a:r>
            <a:endParaRPr lang="en-US" altLang="ja-JP" sz="4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93007" y="6608302"/>
            <a:ext cx="6626225" cy="32741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正方形/長方形 3"/>
          <p:cNvSpPr/>
          <p:nvPr/>
        </p:nvSpPr>
        <p:spPr>
          <a:xfrm>
            <a:off x="350837" y="737395"/>
            <a:ext cx="6858000" cy="86644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350837" y="953419"/>
            <a:ext cx="6858000" cy="615553"/>
          </a:xfrm>
          <a:prstGeom prst="rect">
            <a:avLst/>
          </a:prstGeom>
          <a:noFill/>
        </p:spPr>
        <p:txBody>
          <a:bodyPr wrap="square" rtlCol="0">
            <a:spAutoFit/>
          </a:bodyPr>
          <a:lstStyle/>
          <a:p>
            <a:pPr algn="ctr"/>
            <a:r>
              <a:rPr lang="ja-JP" altLang="en-US" sz="3400" b="1">
                <a:solidFill>
                  <a:schemeClr val="bg1"/>
                </a:solidFill>
                <a:latin typeface="メイリオ" panose="020B0604030504040204" pitchFamily="50" charset="-128"/>
                <a:ea typeface="メイリオ" panose="020B0604030504040204" pitchFamily="50" charset="-128"/>
              </a:rPr>
              <a:t>新型コロナウイルス</a:t>
            </a:r>
            <a:r>
              <a:rPr lang="ja-JP" altLang="en-US" sz="3400" b="1" dirty="0">
                <a:solidFill>
                  <a:schemeClr val="bg1"/>
                </a:solidFill>
                <a:latin typeface="メイリオ" panose="020B0604030504040204" pitchFamily="50" charset="-128"/>
                <a:ea typeface="メイリオ" panose="020B0604030504040204" pitchFamily="50" charset="-128"/>
              </a:rPr>
              <a:t>を防ぐには</a:t>
            </a:r>
          </a:p>
        </p:txBody>
      </p:sp>
      <p:sp>
        <p:nvSpPr>
          <p:cNvPr id="8" name="正方形/長方形 7"/>
          <p:cNvSpPr/>
          <p:nvPr/>
        </p:nvSpPr>
        <p:spPr>
          <a:xfrm>
            <a:off x="466726" y="1831859"/>
            <a:ext cx="6626225" cy="45907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673498"/>
            <a:ext cx="381716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01466" y="2040496"/>
            <a:ext cx="6337001" cy="661338"/>
          </a:xfrm>
          <a:prstGeom prst="rect">
            <a:avLst/>
          </a:prstGeom>
          <a:noFill/>
        </p:spPr>
        <p:txBody>
          <a:bodyPr wrap="square" rtlCol="0">
            <a:spAutoFit/>
          </a:bodyPr>
          <a:lstStyle/>
          <a:p>
            <a:pPr>
              <a:lnSpc>
                <a:spcPct val="150000"/>
              </a:lnSpc>
            </a:pPr>
            <a:r>
              <a:rPr lang="ja-JP" altLang="en-US" sz="1400" b="1" u="sng" dirty="0">
                <a:latin typeface="メイリオ" panose="020B0604030504040204" pitchFamily="50" charset="-128"/>
                <a:ea typeface="メイリオ" panose="020B0604030504040204" pitchFamily="50" charset="-128"/>
              </a:rPr>
              <a:t>発熱やのどの痛み、咳が長引くこと（１週間前後）が多く、強いだるさ</a:t>
            </a:r>
            <a:endParaRPr lang="en-US" altLang="ja-JP" sz="1400" b="1" u="sng" dirty="0">
              <a:latin typeface="メイリオ" panose="020B0604030504040204" pitchFamily="50" charset="-128"/>
              <a:ea typeface="メイリオ" panose="020B0604030504040204" pitchFamily="50" charset="-128"/>
            </a:endParaRPr>
          </a:p>
          <a:p>
            <a:pPr>
              <a:lnSpc>
                <a:spcPct val="150000"/>
              </a:lnSpc>
            </a:pPr>
            <a:r>
              <a:rPr lang="ja-JP" altLang="en-US" sz="1400" b="1" u="sng" dirty="0">
                <a:latin typeface="メイリオ" panose="020B0604030504040204" pitchFamily="50" charset="-128"/>
                <a:ea typeface="メイリオ" panose="020B0604030504040204" pitchFamily="50" charset="-128"/>
              </a:rPr>
              <a:t>（倦怠感）を訴える方が多いことが特徴</a:t>
            </a:r>
            <a:r>
              <a:rPr lang="ja-JP" altLang="en-US" sz="1400" dirty="0">
                <a:latin typeface="メイリオ" panose="020B0604030504040204" pitchFamily="50" charset="-128"/>
                <a:ea typeface="メイリオ" panose="020B0604030504040204" pitchFamily="50" charset="-128"/>
              </a:rPr>
              <a:t>です</a:t>
            </a:r>
            <a:r>
              <a:rPr lang="ja-JP" altLang="ja-JP" sz="1400" dirty="0">
                <a:latin typeface="メイリオ" panose="020B0604030504040204" pitchFamily="50" charset="-128"/>
                <a:ea typeface="メイリオ" panose="020B0604030504040204" pitchFamily="50" charset="-128"/>
              </a:rPr>
              <a:t>。</a:t>
            </a:r>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611187" y="6967986"/>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まずは</a:t>
            </a:r>
            <a:r>
              <a:rPr lang="ja-JP" altLang="ja-JP" sz="1400" b="1" u="sng" dirty="0">
                <a:latin typeface="メイリオ" panose="020B0604030504040204" pitchFamily="50" charset="-128"/>
                <a:ea typeface="メイリオ" panose="020B0604030504040204" pitchFamily="50" charset="-128"/>
              </a:rPr>
              <a:t>手洗い</a:t>
            </a:r>
            <a:r>
              <a:rPr lang="ja-JP" altLang="ja-JP" sz="1400" dirty="0">
                <a:latin typeface="メイリオ" panose="020B0604030504040204" pitchFamily="50" charset="-128"/>
                <a:ea typeface="メイリオ" panose="020B0604030504040204" pitchFamily="50" charset="-128"/>
              </a:rPr>
              <a:t>が大切です。外出先からの帰宅時や調理の前後、食事前などにこまめに石けんやアルコール消毒液などで手を洗いましょう。</a:t>
            </a:r>
            <a:endParaRPr lang="en-US" altLang="ja-JP" sz="1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3007" y="1693051"/>
            <a:ext cx="3790887"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新型コロナウイルス感染症とは</a:t>
            </a:r>
          </a:p>
        </p:txBody>
      </p:sp>
      <p:sp>
        <p:nvSpPr>
          <p:cNvPr id="17" name="角丸四角形 16"/>
          <p:cNvSpPr/>
          <p:nvPr/>
        </p:nvSpPr>
        <p:spPr>
          <a:xfrm>
            <a:off x="493006" y="6494876"/>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18478" y="6517084"/>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日常生活で気を付けること</a:t>
            </a:r>
          </a:p>
        </p:txBody>
      </p:sp>
      <p:graphicFrame>
        <p:nvGraphicFramePr>
          <p:cNvPr id="22" name="表 21"/>
          <p:cNvGraphicFramePr>
            <a:graphicFrameLocks noGrp="1"/>
          </p:cNvGraphicFramePr>
          <p:nvPr>
            <p:extLst>
              <p:ext uri="{D42A27DB-BD31-4B8C-83A1-F6EECF244321}">
                <p14:modId xmlns:p14="http://schemas.microsoft.com/office/powerpoint/2010/main" val="3805737076"/>
              </p:ext>
            </p:extLst>
          </p:nvPr>
        </p:nvGraphicFramePr>
        <p:xfrm>
          <a:off x="875464" y="4663926"/>
          <a:ext cx="5976664" cy="811577"/>
        </p:xfrm>
        <a:graphic>
          <a:graphicData uri="http://schemas.openxmlformats.org/drawingml/2006/table">
            <a:tbl>
              <a:tblPr firstRow="1" bandRow="1">
                <a:tableStyleId>{21E4AEA4-8DFA-4A89-87EB-49C32662AFE0}</a:tableStyleId>
              </a:tblPr>
              <a:tblGrid>
                <a:gridCol w="600117">
                  <a:extLst>
                    <a:ext uri="{9D8B030D-6E8A-4147-A177-3AD203B41FA5}">
                      <a16:colId xmlns:a16="http://schemas.microsoft.com/office/drawing/2014/main" val="129502461"/>
                    </a:ext>
                  </a:extLst>
                </a:gridCol>
                <a:gridCol w="5376547">
                  <a:extLst>
                    <a:ext uri="{9D8B030D-6E8A-4147-A177-3AD203B41FA5}">
                      <a16:colId xmlns:a16="http://schemas.microsoft.com/office/drawing/2014/main" val="68040678"/>
                    </a:ext>
                  </a:extLst>
                </a:gridCol>
              </a:tblGrid>
              <a:tr h="811577">
                <a:tc>
                  <a:txBody>
                    <a:bodyPr/>
                    <a:lstStyle/>
                    <a:p>
                      <a:pPr marL="0" algn="ctr" defTabSz="1219170" rtl="0" eaLnBrk="1" latinLnBrk="0" hangingPunct="1"/>
                      <a:r>
                        <a:rPr lang="ja-JP" altLang="ja-JP" sz="1400" b="0" dirty="0" smtClean="0">
                          <a:solidFill>
                            <a:schemeClr val="accent1">
                              <a:lumMod val="75000"/>
                            </a:schemeClr>
                          </a:solidFill>
                          <a:latin typeface="メイリオ" panose="020B0604030504040204" pitchFamily="50" charset="-128"/>
                          <a:ea typeface="メイリオ" panose="020B0604030504040204" pitchFamily="50" charset="-128"/>
                        </a:rPr>
                        <a:t>飛沫感染</a:t>
                      </a:r>
                      <a:endParaRPr kumimoji="1" lang="ja-JP" altLang="en-US" sz="1400" b="0" kern="1200" dirty="0">
                        <a:solidFill>
                          <a:schemeClr val="accent1">
                            <a:lumMod val="75000"/>
                          </a:schemeClr>
                        </a:solidFill>
                        <a:latin typeface="+mn-lt"/>
                        <a:ea typeface="+mn-ea"/>
                        <a:cs typeface="+mn-cs"/>
                      </a:endParaRPr>
                    </a:p>
                  </a:txBody>
                  <a:tcPr marT="64800" anchor="ctr">
                    <a:solidFill>
                      <a:srgbClr val="D3DFEE"/>
                    </a:solidFill>
                  </a:tcPr>
                </a:tc>
                <a:tc>
                  <a:txBody>
                    <a:bodyPr/>
                    <a:lstStyle/>
                    <a:p>
                      <a:pPr marL="0" algn="l" defTabSz="1219170" rtl="0" eaLnBrk="1" latinLnBrk="0" hangingPunct="1">
                        <a:lnSpc>
                          <a:spcPct val="100000"/>
                        </a:lnSpc>
                      </a:pPr>
                      <a:endParaRPr kumimoji="1" lang="en-US" altLang="ja-JP" sz="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endParaRPr>
                    </a:p>
                    <a:p>
                      <a:pPr marL="0" algn="l" defTabSz="1219170" rtl="0" eaLnBrk="1" latinLnBrk="0" hangingPunct="1">
                        <a:lnSpc>
                          <a:spcPct val="100000"/>
                        </a:lnSpc>
                      </a:pP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感染者の飛沫（くしゃみ、咳、つばなど）と一緒にウイルスが放出され、他の方がそのウイルスを口や鼻などから吸い込んで感染します。</a:t>
                      </a: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2" name="テキスト ボックス 1"/>
          <p:cNvSpPr txBox="1"/>
          <p:nvPr/>
        </p:nvSpPr>
        <p:spPr>
          <a:xfrm>
            <a:off x="2440260" y="3742680"/>
            <a:ext cx="1296144" cy="184666"/>
          </a:xfrm>
          <a:prstGeom prst="rect">
            <a:avLst/>
          </a:prstGeom>
          <a:noFill/>
        </p:spPr>
        <p:txBody>
          <a:bodyPr wrap="square" rtlCol="0">
            <a:spAutoFit/>
          </a:bodyPr>
          <a:lstStyle/>
          <a:p>
            <a:r>
              <a:rPr lang="ja-JP" altLang="en-US" sz="600" dirty="0"/>
              <a:t>ひまつ</a:t>
            </a:r>
          </a:p>
        </p:txBody>
      </p:sp>
      <p:sp>
        <p:nvSpPr>
          <p:cNvPr id="16" name="テキスト ボックス 15"/>
          <p:cNvSpPr txBox="1"/>
          <p:nvPr/>
        </p:nvSpPr>
        <p:spPr>
          <a:xfrm>
            <a:off x="3569146" y="4602810"/>
            <a:ext cx="1296144" cy="178053"/>
          </a:xfrm>
          <a:prstGeom prst="rect">
            <a:avLst/>
          </a:prstGeom>
          <a:noFill/>
        </p:spPr>
        <p:txBody>
          <a:bodyPr wrap="square" rtlCol="0">
            <a:spAutoFit/>
          </a:bodyPr>
          <a:lstStyle/>
          <a:p>
            <a:r>
              <a:rPr lang="ja-JP" altLang="en-US" sz="800" dirty="0">
                <a:solidFill>
                  <a:schemeClr val="accent1">
                    <a:lumMod val="75000"/>
                  </a:schemeClr>
                </a:solidFill>
              </a:rPr>
              <a:t> せき</a:t>
            </a:r>
          </a:p>
        </p:txBody>
      </p:sp>
      <p:sp>
        <p:nvSpPr>
          <p:cNvPr id="19" name="テキスト ボックス 18"/>
          <p:cNvSpPr txBox="1"/>
          <p:nvPr/>
        </p:nvSpPr>
        <p:spPr>
          <a:xfrm>
            <a:off x="776036" y="2321441"/>
            <a:ext cx="1568334" cy="178053"/>
          </a:xfrm>
          <a:prstGeom prst="rect">
            <a:avLst/>
          </a:prstGeom>
          <a:noFill/>
        </p:spPr>
        <p:txBody>
          <a:bodyPr wrap="square" rtlCol="0">
            <a:spAutoFit/>
          </a:bodyPr>
          <a:lstStyle/>
          <a:p>
            <a:r>
              <a:rPr lang="ja-JP" altLang="en-US" sz="800" dirty="0"/>
              <a:t>けんたいかん</a:t>
            </a:r>
          </a:p>
        </p:txBody>
      </p:sp>
      <p:graphicFrame>
        <p:nvGraphicFramePr>
          <p:cNvPr id="21" name="表 20"/>
          <p:cNvGraphicFramePr>
            <a:graphicFrameLocks noGrp="1"/>
          </p:cNvGraphicFramePr>
          <p:nvPr>
            <p:extLst>
              <p:ext uri="{D42A27DB-BD31-4B8C-83A1-F6EECF244321}">
                <p14:modId xmlns:p14="http://schemas.microsoft.com/office/powerpoint/2010/main" val="409517293"/>
              </p:ext>
            </p:extLst>
          </p:nvPr>
        </p:nvGraphicFramePr>
        <p:xfrm>
          <a:off x="673770" y="8994694"/>
          <a:ext cx="6264696" cy="37084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1400" b="1" u="sng" dirty="0" smtClean="0">
                          <a:solidFill>
                            <a:schemeClr val="tx1"/>
                          </a:solidFill>
                          <a:latin typeface="メイリオ" panose="020B0604030504040204" pitchFamily="50" charset="-128"/>
                          <a:ea typeface="メイリオ" panose="020B0604030504040204" pitchFamily="50" charset="-128"/>
                        </a:rPr>
                        <a:t>発熱等の風邪の症状が見られるときは、学校や会社を休んでください。</a:t>
                      </a:r>
                      <a:endParaRPr lang="en-US" altLang="ja-JP" sz="1400" b="1" u="sng" dirty="0" smtClean="0">
                        <a:solidFill>
                          <a:schemeClr val="tx1"/>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25" name="テキスト ボックス 24"/>
          <p:cNvSpPr txBox="1"/>
          <p:nvPr/>
        </p:nvSpPr>
        <p:spPr>
          <a:xfrm>
            <a:off x="611188" y="8371720"/>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持病がある方、</a:t>
            </a:r>
            <a:r>
              <a:rPr lang="ja-JP" altLang="en-US" sz="1400" dirty="0">
                <a:latin typeface="メイリオ" panose="020B0604030504040204" pitchFamily="50" charset="-128"/>
                <a:ea typeface="メイリオ" panose="020B0604030504040204" pitchFamily="50" charset="-128"/>
              </a:rPr>
              <a:t>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a:t>
            </a:r>
            <a:r>
              <a:rPr lang="ja-JP" altLang="ja-JP" sz="1400" dirty="0">
                <a:latin typeface="メイリオ" panose="020B0604030504040204" pitchFamily="50" charset="-128"/>
                <a:ea typeface="メイリオ" panose="020B0604030504040204" pitchFamily="50" charset="-128"/>
              </a:rPr>
              <a:t>方は、できるだけ</a:t>
            </a:r>
            <a:r>
              <a:rPr lang="ja-JP" altLang="ja-JP" sz="1400" b="1" u="sng" dirty="0">
                <a:latin typeface="メイリオ" panose="020B0604030504040204" pitchFamily="50" charset="-128"/>
                <a:ea typeface="メイリオ" panose="020B0604030504040204" pitchFamily="50" charset="-128"/>
              </a:rPr>
              <a:t>人</a:t>
            </a:r>
            <a:r>
              <a:rPr lang="ja-JP" altLang="en-US" sz="1400" b="1" u="sng" dirty="0">
                <a:latin typeface="メイリオ" panose="020B0604030504040204" pitchFamily="50" charset="-128"/>
                <a:ea typeface="メイリオ" panose="020B0604030504040204" pitchFamily="50" charset="-128"/>
              </a:rPr>
              <a:t>込み</a:t>
            </a:r>
            <a:r>
              <a:rPr lang="ja-JP" altLang="ja-JP" sz="1400" b="1" u="sng" dirty="0">
                <a:latin typeface="メイリオ" panose="020B0604030504040204" pitchFamily="50" charset="-128"/>
                <a:ea typeface="メイリオ" panose="020B0604030504040204" pitchFamily="50" charset="-128"/>
              </a:rPr>
              <a:t>の多い場所を避ける</a:t>
            </a:r>
            <a:r>
              <a:rPr lang="ja-JP" altLang="ja-JP" sz="1400" dirty="0">
                <a:latin typeface="メイリオ" panose="020B0604030504040204" pitchFamily="50" charset="-128"/>
                <a:ea typeface="メイリオ" panose="020B0604030504040204" pitchFamily="50" charset="-128"/>
              </a:rPr>
              <a:t>など、より一層注意して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611188" y="7515371"/>
            <a:ext cx="6337001" cy="86177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咳などの症状がある方は、咳やくしゃみを手で押さえると、その手で触ったものにウイルスが付着し、ドアノブなどを介して他の方に病気をうつす可能性がありますので、</a:t>
            </a:r>
            <a:r>
              <a:rPr lang="ja-JP" altLang="ja-JP" sz="1400" b="1" u="sng" dirty="0">
                <a:latin typeface="メイリオ" panose="020B0604030504040204" pitchFamily="50" charset="-128"/>
                <a:ea typeface="メイリオ" panose="020B0604030504040204" pitchFamily="50" charset="-128"/>
              </a:rPr>
              <a:t>咳エチケット</a:t>
            </a:r>
            <a:r>
              <a:rPr lang="ja-JP" altLang="ja-JP" sz="1400" dirty="0">
                <a:latin typeface="メイリオ" panose="020B0604030504040204" pitchFamily="50" charset="-128"/>
                <a:ea typeface="メイリオ" panose="020B0604030504040204" pitchFamily="50" charset="-128"/>
              </a:rPr>
              <a:t>を行って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3443825515"/>
              </p:ext>
            </p:extLst>
          </p:nvPr>
        </p:nvGraphicFramePr>
        <p:xfrm>
          <a:off x="875464" y="5516781"/>
          <a:ext cx="5976664" cy="811577"/>
        </p:xfrm>
        <a:graphic>
          <a:graphicData uri="http://schemas.openxmlformats.org/drawingml/2006/table">
            <a:tbl>
              <a:tblPr firstRow="1" bandRow="1">
                <a:tableStyleId>{21E4AEA4-8DFA-4A89-87EB-49C32662AFE0}</a:tableStyleId>
              </a:tblPr>
              <a:tblGrid>
                <a:gridCol w="600117">
                  <a:extLst>
                    <a:ext uri="{9D8B030D-6E8A-4147-A177-3AD203B41FA5}">
                      <a16:colId xmlns:a16="http://schemas.microsoft.com/office/drawing/2014/main" val="129502461"/>
                    </a:ext>
                  </a:extLst>
                </a:gridCol>
                <a:gridCol w="5376547">
                  <a:extLst>
                    <a:ext uri="{9D8B030D-6E8A-4147-A177-3AD203B41FA5}">
                      <a16:colId xmlns:a16="http://schemas.microsoft.com/office/drawing/2014/main" val="68040678"/>
                    </a:ext>
                  </a:extLst>
                </a:gridCol>
              </a:tblGrid>
              <a:tr h="811577">
                <a:tc>
                  <a:txBody>
                    <a:bodyPr/>
                    <a:lstStyle/>
                    <a:p>
                      <a:pPr algn="ct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接触感染</a:t>
                      </a:r>
                      <a:endParaRPr kumimoji="1" lang="ja-JP" altLang="en-US" sz="1400" b="0" kern="1200" dirty="0">
                        <a:solidFill>
                          <a:schemeClr val="accent1">
                            <a:lumMod val="75000"/>
                          </a:schemeClr>
                        </a:solidFill>
                        <a:latin typeface="メイリオ" panose="020B0604030504040204" pitchFamily="50" charset="-128"/>
                        <a:ea typeface="メイリオ" panose="020B0604030504040204" pitchFamily="50" charset="-128"/>
                        <a:cs typeface="+mn-cs"/>
                      </a:endParaRPr>
                    </a:p>
                  </a:txBody>
                  <a:tcPr marT="64800" anchor="ctr">
                    <a:solidFill>
                      <a:srgbClr val="D3DFEE"/>
                    </a:solidFill>
                  </a:tcPr>
                </a:tc>
                <a:tc>
                  <a:txBody>
                    <a:bodyPr/>
                    <a:lstStyle/>
                    <a:p>
                      <a:pPr>
                        <a:lnSpc>
                          <a:spcPct val="100000"/>
                        </a:lnSpc>
                      </a:pP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感染者がくしゃみや咳を手で押さえた後、その手で周りの物に触れるとウイルスがつきます。他の方がそれを触るとウイルスが手に付着し、その手で口や鼻を触ると粘膜から感染します。</a:t>
                      </a:r>
                    </a:p>
                  </a:txBody>
                  <a:tcPr marL="90000" marR="90000" marT="90000" anchor="ctr">
                    <a:solidFill>
                      <a:srgbClr val="D3DFEE"/>
                    </a:solidFill>
                  </a:tcPr>
                </a:tc>
                <a:extLst>
                  <a:ext uri="{0D108BD9-81ED-4DB2-BD59-A6C34878D82A}">
                    <a16:rowId xmlns:a16="http://schemas.microsoft.com/office/drawing/2014/main" val="1015377776"/>
                  </a:ext>
                </a:extLst>
              </a:tr>
            </a:tbl>
          </a:graphicData>
        </a:graphic>
      </p:graphicFrame>
      <p:pic>
        <p:nvPicPr>
          <p:cNvPr id="28" name="図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461" y="243916"/>
            <a:ext cx="1440160" cy="415181"/>
          </a:xfrm>
          <a:prstGeom prst="rect">
            <a:avLst/>
          </a:prstGeom>
        </p:spPr>
      </p:pic>
      <p:graphicFrame>
        <p:nvGraphicFramePr>
          <p:cNvPr id="29" name="表 28"/>
          <p:cNvGraphicFramePr>
            <a:graphicFrameLocks noGrp="1"/>
          </p:cNvGraphicFramePr>
          <p:nvPr>
            <p:extLst>
              <p:ext uri="{D42A27DB-BD31-4B8C-83A1-F6EECF244321}">
                <p14:modId xmlns:p14="http://schemas.microsoft.com/office/powerpoint/2010/main" val="2419999432"/>
              </p:ext>
            </p:extLst>
          </p:nvPr>
        </p:nvGraphicFramePr>
        <p:xfrm>
          <a:off x="673770" y="9393526"/>
          <a:ext cx="6264696" cy="37084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発熱等の風邪症状が見られたら、毎日、体温を測定して記録してください。</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015377776"/>
                  </a:ext>
                </a:extLst>
              </a:tr>
            </a:tbl>
          </a:graphicData>
        </a:graphic>
      </p:graphicFrame>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466728" y="1241452"/>
            <a:ext cx="6626225" cy="6339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角丸四角形 25"/>
          <p:cNvSpPr/>
          <p:nvPr/>
        </p:nvSpPr>
        <p:spPr>
          <a:xfrm>
            <a:off x="466725" y="1072034"/>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493008" y="7968419"/>
            <a:ext cx="6626225" cy="14731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テキスト ボックス 27"/>
          <p:cNvSpPr txBox="1"/>
          <p:nvPr/>
        </p:nvSpPr>
        <p:spPr>
          <a:xfrm>
            <a:off x="601926" y="8213981"/>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その他、ご自身の</a:t>
            </a:r>
            <a:r>
              <a:rPr lang="ja-JP" altLang="ja-JP" sz="1400" dirty="0">
                <a:latin typeface="メイリオ" panose="020B0604030504040204" pitchFamily="50" charset="-128"/>
                <a:ea typeface="メイリオ" panose="020B0604030504040204" pitchFamily="50" charset="-128"/>
              </a:rPr>
              <a:t>症状に不安がある</a:t>
            </a:r>
            <a:r>
              <a:rPr lang="ja-JP" altLang="en-US" sz="1400" dirty="0">
                <a:latin typeface="メイリオ" panose="020B0604030504040204" pitchFamily="50" charset="-128"/>
                <a:ea typeface="メイリオ" panose="020B0604030504040204" pitchFamily="50" charset="-128"/>
              </a:rPr>
              <a:t>場合など、一般的なお問い合わせについては、次の窓口にご相談ください。　</a:t>
            </a:r>
            <a:endParaRPr lang="ja-JP" altLang="ja-JP" sz="400"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485775" y="1091084"/>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こんな方はご注意ください</a:t>
            </a:r>
          </a:p>
        </p:txBody>
      </p:sp>
      <p:sp>
        <p:nvSpPr>
          <p:cNvPr id="30" name="角丸四角形 29"/>
          <p:cNvSpPr/>
          <p:nvPr/>
        </p:nvSpPr>
        <p:spPr>
          <a:xfrm>
            <a:off x="492873" y="7757830"/>
            <a:ext cx="433710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31" name="テキスト ボックス 30"/>
          <p:cNvSpPr txBox="1"/>
          <p:nvPr/>
        </p:nvSpPr>
        <p:spPr>
          <a:xfrm>
            <a:off x="524237" y="7769185"/>
            <a:ext cx="4305743" cy="440121"/>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一般的なお問い合わせなどはこちら</a:t>
            </a:r>
          </a:p>
        </p:txBody>
      </p:sp>
      <p:sp>
        <p:nvSpPr>
          <p:cNvPr id="32" name="テキスト ボックス 31"/>
          <p:cNvSpPr txBox="1"/>
          <p:nvPr/>
        </p:nvSpPr>
        <p:spPr>
          <a:xfrm>
            <a:off x="592937" y="1550397"/>
            <a:ext cx="6355252" cy="493200"/>
          </a:xfrm>
          <a:prstGeom prst="rect">
            <a:avLst/>
          </a:prstGeom>
          <a:noFill/>
        </p:spPr>
        <p:txBody>
          <a:bodyPr wrap="square" rtlCol="0">
            <a:spAutoFit/>
          </a:bodyPr>
          <a:lstStyle/>
          <a:p>
            <a:r>
              <a:rPr lang="ja-JP" altLang="en-US" sz="1400" dirty="0" smtClean="0">
                <a:latin typeface="メイリオ" panose="020B0604030504040204" pitchFamily="50" charset="-128"/>
                <a:ea typeface="メイリオ" panose="020B0604030504040204" pitchFamily="50" charset="-128"/>
              </a:rPr>
              <a:t>次</a:t>
            </a:r>
            <a:r>
              <a:rPr lang="ja-JP" altLang="en-US" sz="1400" dirty="0">
                <a:latin typeface="メイリオ" panose="020B0604030504040204" pitchFamily="50" charset="-128"/>
                <a:ea typeface="メイリオ" panose="020B0604030504040204" pitchFamily="50" charset="-128"/>
              </a:rPr>
              <a:t>の症状がある方</a:t>
            </a:r>
            <a:r>
              <a:rPr lang="ja-JP" altLang="en-US" sz="1400" dirty="0" smtClean="0">
                <a:latin typeface="メイリオ" panose="020B0604030504040204" pitchFamily="50" charset="-128"/>
                <a:ea typeface="メイリオ" panose="020B0604030504040204" pitchFamily="50" charset="-128"/>
              </a:rPr>
              <a:t>は、「新型コロナ受診相談センター（帰国者</a:t>
            </a:r>
            <a:r>
              <a:rPr lang="ja-JP" altLang="en-US" sz="1400" dirty="0">
                <a:latin typeface="メイリオ" panose="020B0604030504040204" pitchFamily="50" charset="-128"/>
                <a:ea typeface="メイリオ" panose="020B0604030504040204" pitchFamily="50" charset="-128"/>
              </a:rPr>
              <a:t>・接触者</a:t>
            </a:r>
            <a:r>
              <a:rPr lang="ja-JP" altLang="en-US" sz="1400" dirty="0" smtClean="0">
                <a:latin typeface="メイリオ" panose="020B0604030504040204" pitchFamily="50" charset="-128"/>
                <a:ea typeface="メイリオ" panose="020B0604030504040204" pitchFamily="50" charset="-128"/>
              </a:rPr>
              <a:t>相談　センター</a:t>
            </a:r>
            <a:r>
              <a:rPr lang="ja-JP" altLang="en-US" sz="1400" dirty="0">
                <a:latin typeface="メイリオ" panose="020B0604030504040204" pitchFamily="50" charset="-128"/>
                <a:ea typeface="メイリオ" panose="020B0604030504040204" pitchFamily="50" charset="-128"/>
              </a:rPr>
              <a:t>」にご相談</a:t>
            </a:r>
            <a:r>
              <a:rPr lang="ja-JP" altLang="en-US" sz="1400" dirty="0" smtClean="0">
                <a:latin typeface="メイリオ" panose="020B0604030504040204" pitchFamily="50" charset="-128"/>
                <a:ea typeface="メイリオ" panose="020B0604030504040204" pitchFamily="50" charset="-128"/>
              </a:rPr>
              <a:t>ください）。</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p>
        </p:txBody>
      </p:sp>
      <p:graphicFrame>
        <p:nvGraphicFramePr>
          <p:cNvPr id="33" name="表 32"/>
          <p:cNvGraphicFramePr>
            <a:graphicFrameLocks noGrp="1"/>
          </p:cNvGraphicFramePr>
          <p:nvPr>
            <p:extLst>
              <p:ext uri="{D42A27DB-BD31-4B8C-83A1-F6EECF244321}">
                <p14:modId xmlns:p14="http://schemas.microsoft.com/office/powerpoint/2010/main" val="2635684260"/>
              </p:ext>
            </p:extLst>
          </p:nvPr>
        </p:nvGraphicFramePr>
        <p:xfrm>
          <a:off x="925797" y="2092040"/>
          <a:ext cx="4942272" cy="648000"/>
        </p:xfrm>
        <a:graphic>
          <a:graphicData uri="http://schemas.openxmlformats.org/drawingml/2006/table">
            <a:tbl>
              <a:tblPr firstRow="1" bandRow="1">
                <a:tableStyleId>{21E4AEA4-8DFA-4A89-87EB-49C32662AFE0}</a:tableStyleId>
              </a:tblPr>
              <a:tblGrid>
                <a:gridCol w="4942272">
                  <a:extLst>
                    <a:ext uri="{9D8B030D-6E8A-4147-A177-3AD203B41FA5}">
                      <a16:colId xmlns:a16="http://schemas.microsoft.com/office/drawing/2014/main" val="129502461"/>
                    </a:ext>
                  </a:extLst>
                </a:gridCol>
              </a:tblGrid>
              <a:tr h="64800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風邪の症状や</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37.5℃</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前後の発熱が４日程度続いている。（高齢者・妊婦・基礎疾患がある方は</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2</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日程度）</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902941195"/>
                  </a:ext>
                </a:extLst>
              </a:tr>
            </a:tbl>
          </a:graphicData>
        </a:graphic>
      </p:graphicFrame>
      <p:sp>
        <p:nvSpPr>
          <p:cNvPr id="34" name="テキスト ボックス 33"/>
          <p:cNvSpPr txBox="1"/>
          <p:nvPr/>
        </p:nvSpPr>
        <p:spPr>
          <a:xfrm>
            <a:off x="424036" y="3378260"/>
            <a:ext cx="6641445" cy="84960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センターでご相談の結果、新型コロナウイルス感染の疑いのある場合には、</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専門の「</a:t>
            </a:r>
            <a:r>
              <a:rPr lang="ja-JP" altLang="ja-JP" sz="1400" dirty="0">
                <a:latin typeface="メイリオ" panose="020B0604030504040204" pitchFamily="50" charset="-128"/>
                <a:ea typeface="メイリオ" panose="020B0604030504040204" pitchFamily="50" charset="-128"/>
              </a:rPr>
              <a:t>帰国者・接触者外来</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をご紹介しています。</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マスクを着用し、公共交通機関の利用を避けて受診してください。　</a:t>
            </a:r>
          </a:p>
        </p:txBody>
      </p:sp>
      <p:sp>
        <p:nvSpPr>
          <p:cNvPr id="36" name="テキスト ボックス 35"/>
          <p:cNvSpPr txBox="1"/>
          <p:nvPr/>
        </p:nvSpPr>
        <p:spPr>
          <a:xfrm>
            <a:off x="509630" y="8789238"/>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　府民向け</a:t>
            </a:r>
            <a:r>
              <a:rPr lang="ja-JP" altLang="ja-JP" sz="1400" dirty="0">
                <a:latin typeface="メイリオ" panose="020B0604030504040204" pitchFamily="50" charset="-128"/>
                <a:ea typeface="メイリオ" panose="020B0604030504040204" pitchFamily="50" charset="-128"/>
              </a:rPr>
              <a:t>相談窓口　電話番号</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06-6944-8197</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FAX</a:t>
            </a:r>
            <a:r>
              <a:rPr lang="ja-JP" altLang="en-US" sz="1400" dirty="0">
                <a:latin typeface="メイリオ" panose="020B0604030504040204" pitchFamily="50" charset="-128"/>
                <a:ea typeface="メイリオ" panose="020B0604030504040204" pitchFamily="50" charset="-128"/>
              </a:rPr>
              <a:t>番号：</a:t>
            </a:r>
            <a:r>
              <a:rPr lang="en-US" altLang="ja-JP" sz="1400" dirty="0">
                <a:latin typeface="メイリオ" panose="020B0604030504040204" pitchFamily="50" charset="-128"/>
                <a:ea typeface="メイリオ" panose="020B0604030504040204" pitchFamily="50" charset="-128"/>
              </a:rPr>
              <a:t>06-6944-7579</a:t>
            </a:r>
          </a:p>
          <a:p>
            <a:pPr>
              <a:lnSpc>
                <a:spcPts val="2000"/>
              </a:lnSpc>
            </a:pPr>
            <a:r>
              <a:rPr lang="ja-JP" altLang="en-US" sz="1400" dirty="0">
                <a:latin typeface="メイリオ" panose="020B0604030504040204" pitchFamily="50" charset="-128"/>
                <a:ea typeface="メイリオ" panose="020B0604030504040204" pitchFamily="50" charset="-128"/>
              </a:rPr>
              <a:t>　　　　　　　　　　受付時間　</a:t>
            </a:r>
            <a:r>
              <a:rPr lang="en-US" altLang="ja-JP" sz="1400" dirty="0">
                <a:latin typeface="メイリオ" panose="020B0604030504040204" pitchFamily="50" charset="-128"/>
                <a:ea typeface="メイリオ" panose="020B0604030504040204" pitchFamily="50" charset="-128"/>
              </a:rPr>
              <a:t>9:00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18:00</a:t>
            </a:r>
            <a:r>
              <a:rPr lang="ja-JP" altLang="en-US" sz="1400" dirty="0">
                <a:latin typeface="メイリオ" panose="020B0604030504040204" pitchFamily="50" charset="-128"/>
                <a:ea typeface="メイリオ" panose="020B0604030504040204" pitchFamily="50" charset="-128"/>
              </a:rPr>
              <a:t>（土日・祝日も実施）　</a:t>
            </a:r>
            <a:endParaRPr lang="ja-JP" altLang="ja-JP" sz="400"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5594961" y="7241939"/>
            <a:ext cx="1386820" cy="319318"/>
          </a:xfrm>
          <a:prstGeom prst="rect">
            <a:avLst/>
          </a:prstGeom>
          <a:noFill/>
        </p:spPr>
        <p:txBody>
          <a:bodyPr wrap="square" rtlCol="0">
            <a:spAutoFit/>
          </a:bodyPr>
          <a:lstStyle/>
          <a:p>
            <a:pPr>
              <a:lnSpc>
                <a:spcPts val="20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令和</a:t>
            </a:r>
            <a:r>
              <a:rPr lang="en-US" altLang="ja-JP" sz="900" dirty="0">
                <a:latin typeface="メイリオ" panose="020B0604030504040204" pitchFamily="50" charset="-128"/>
                <a:ea typeface="メイリオ" panose="020B0604030504040204" pitchFamily="50" charset="-128"/>
              </a:rPr>
              <a:t>2</a:t>
            </a:r>
            <a:r>
              <a:rPr lang="ja-JP" altLang="en-US" sz="900" dirty="0" smtClean="0">
                <a:latin typeface="メイリオ" panose="020B0604030504040204" pitchFamily="50" charset="-128"/>
                <a:ea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rPr>
              <a:t>4</a:t>
            </a:r>
            <a:r>
              <a:rPr lang="ja-JP" altLang="en-US" sz="900" dirty="0" smtClean="0">
                <a:latin typeface="メイリオ" panose="020B0604030504040204" pitchFamily="50" charset="-128"/>
                <a:ea typeface="メイリオ" panose="020B0604030504040204" pitchFamily="50" charset="-128"/>
              </a:rPr>
              <a:t>月</a:t>
            </a:r>
            <a:r>
              <a:rPr lang="en-US" altLang="ja-JP" sz="900" dirty="0" smtClean="0">
                <a:latin typeface="メイリオ" panose="020B0604030504040204" pitchFamily="50" charset="-128"/>
                <a:ea typeface="メイリオ" panose="020B0604030504040204" pitchFamily="50" charset="-128"/>
              </a:rPr>
              <a:t>6</a:t>
            </a:r>
            <a:r>
              <a:rPr lang="ja-JP" altLang="en-US" sz="900" dirty="0" smtClean="0">
                <a:latin typeface="メイリオ" panose="020B0604030504040204" pitchFamily="50" charset="-128"/>
                <a:ea typeface="メイリオ" panose="020B0604030504040204" pitchFamily="50" charset="-128"/>
              </a:rPr>
              <a:t>日</a:t>
            </a:r>
            <a:r>
              <a:rPr lang="ja-JP" altLang="en-US" sz="900" dirty="0" smtClean="0">
                <a:latin typeface="メイリオ" panose="020B0604030504040204" pitchFamily="50" charset="-128"/>
                <a:ea typeface="メイリオ" panose="020B0604030504040204" pitchFamily="50" charset="-128"/>
              </a:rPr>
              <a:t>時点</a:t>
            </a:r>
            <a:r>
              <a:rPr lang="ja-JP" altLang="en-US" sz="900" dirty="0">
                <a:latin typeface="メイリオ" panose="020B0604030504040204" pitchFamily="50" charset="-128"/>
                <a:ea typeface="メイリオ" panose="020B0604030504040204" pitchFamily="50" charset="-128"/>
              </a:rPr>
              <a:t>　</a:t>
            </a:r>
            <a:endParaRPr lang="ja-JP" altLang="ja-JP" sz="900"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4735365" y="4111576"/>
            <a:ext cx="2364024" cy="357598"/>
          </a:xfrm>
          <a:prstGeom prst="rect">
            <a:avLst/>
          </a:prstGeom>
          <a:noFill/>
        </p:spPr>
        <p:txBody>
          <a:bodyPr wrap="square" rtlCol="0">
            <a:spAutoFit/>
          </a:bodyPr>
          <a:lstStyle/>
          <a:p>
            <a:pPr>
              <a:lnSpc>
                <a:spcPts val="2000"/>
              </a:lnSpc>
            </a:pP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土日祝を含めた終日つながります</a:t>
            </a:r>
            <a:r>
              <a:rPr lang="ja-JP" altLang="en-US" sz="1050" dirty="0">
                <a:latin typeface="メイリオ" panose="020B0604030504040204" pitchFamily="50" charset="-128"/>
                <a:ea typeface="メイリオ" panose="020B0604030504040204" pitchFamily="50" charset="-128"/>
              </a:rPr>
              <a:t>　</a:t>
            </a:r>
            <a:endParaRPr lang="ja-JP" altLang="ja-JP" sz="1050"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429369" y="4148481"/>
            <a:ext cx="4851983" cy="307777"/>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＜新型コロナ受診相談</a:t>
            </a:r>
            <a:r>
              <a:rPr lang="ja-JP" altLang="en-US" sz="1050" b="1" dirty="0" smtClean="0">
                <a:latin typeface="メイリオ" panose="020B0604030504040204" pitchFamily="50" charset="-128"/>
                <a:ea typeface="メイリオ" panose="020B0604030504040204" pitchFamily="50" charset="-128"/>
              </a:rPr>
              <a:t>センター（帰国者</a:t>
            </a:r>
            <a:r>
              <a:rPr lang="ja-JP" altLang="en-US" sz="1050" b="1" dirty="0">
                <a:latin typeface="メイリオ" panose="020B0604030504040204" pitchFamily="50" charset="-128"/>
                <a:ea typeface="メイリオ" panose="020B0604030504040204" pitchFamily="50" charset="-128"/>
              </a:rPr>
              <a:t>・接触者相談</a:t>
            </a:r>
            <a:r>
              <a:rPr lang="ja-JP" altLang="en-US" sz="1050" b="1" dirty="0" smtClean="0">
                <a:latin typeface="メイリオ" panose="020B0604030504040204" pitchFamily="50" charset="-128"/>
                <a:ea typeface="メイリオ" panose="020B0604030504040204" pitchFamily="50" charset="-128"/>
              </a:rPr>
              <a:t>センター）一覧</a:t>
            </a:r>
            <a:r>
              <a:rPr lang="ja-JP" altLang="en-US" sz="1050" b="1"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a:t>
            </a:r>
          </a:p>
        </p:txBody>
      </p:sp>
      <p:graphicFrame>
        <p:nvGraphicFramePr>
          <p:cNvPr id="41" name="表 40"/>
          <p:cNvGraphicFramePr>
            <a:graphicFrameLocks noGrp="1"/>
          </p:cNvGraphicFramePr>
          <p:nvPr>
            <p:extLst>
              <p:ext uri="{D42A27DB-BD31-4B8C-83A1-F6EECF244321}">
                <p14:modId xmlns:p14="http://schemas.microsoft.com/office/powerpoint/2010/main" val="1435136237"/>
              </p:ext>
            </p:extLst>
          </p:nvPr>
        </p:nvGraphicFramePr>
        <p:xfrm>
          <a:off x="925797" y="2792892"/>
          <a:ext cx="4942272" cy="504000"/>
        </p:xfrm>
        <a:graphic>
          <a:graphicData uri="http://schemas.openxmlformats.org/drawingml/2006/table">
            <a:tbl>
              <a:tblPr firstRow="1" bandRow="1">
                <a:tableStyleId>{21E4AEA4-8DFA-4A89-87EB-49C32662AFE0}</a:tableStyleId>
              </a:tblPr>
              <a:tblGrid>
                <a:gridCol w="4942272">
                  <a:extLst>
                    <a:ext uri="{9D8B030D-6E8A-4147-A177-3AD203B41FA5}">
                      <a16:colId xmlns:a16="http://schemas.microsoft.com/office/drawing/2014/main" val="129502461"/>
                    </a:ext>
                  </a:extLst>
                </a:gridCol>
              </a:tblGrid>
              <a:tr h="504000">
                <a:tc>
                  <a:txBody>
                    <a:bodyPr/>
                    <a:lstStyle/>
                    <a:p>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強いだるさ（倦怠感）や息苦しさ（呼吸困難）がある</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marT="64800" anchor="ctr">
                    <a:solidFill>
                      <a:srgbClr val="D3DFEE"/>
                    </a:solidFill>
                  </a:tcPr>
                </a:tc>
                <a:extLst>
                  <a:ext uri="{0D108BD9-81ED-4DB2-BD59-A6C34878D82A}">
                    <a16:rowId xmlns:a16="http://schemas.microsoft.com/office/drawing/2014/main" val="1015377776"/>
                  </a:ext>
                </a:extLst>
              </a:tr>
            </a:tbl>
          </a:graphicData>
        </a:graphic>
      </p:graphicFrame>
      <p:pic>
        <p:nvPicPr>
          <p:cNvPr id="2" name="図 1"/>
          <p:cNvPicPr>
            <a:picLocks noChangeAspect="1"/>
          </p:cNvPicPr>
          <p:nvPr/>
        </p:nvPicPr>
        <p:blipFill>
          <a:blip r:embed="rId2"/>
          <a:stretch>
            <a:fillRect/>
          </a:stretch>
        </p:blipFill>
        <p:spPr>
          <a:xfrm>
            <a:off x="601927" y="4506079"/>
            <a:ext cx="6346262" cy="2819803"/>
          </a:xfrm>
          <a:prstGeom prst="rect">
            <a:avLst/>
          </a:prstGeom>
        </p:spPr>
      </p:pic>
    </p:spTree>
    <p:extLst>
      <p:ext uri="{BB962C8B-B14F-4D97-AF65-F5344CB8AC3E}">
        <p14:creationId xmlns:p14="http://schemas.microsoft.com/office/powerpoint/2010/main" val="290006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549</TotalTime>
  <Words>526</Words>
  <Application>Microsoft Office PowerPoint</Application>
  <PresentationFormat>ユーザー設定</PresentationFormat>
  <Paragraphs>42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わか室</dc:creator>
  <cp:lastModifiedBy>浅井　貴哉</cp:lastModifiedBy>
  <cp:revision>74</cp:revision>
  <cp:lastPrinted>2020-02-28T02:55:35Z</cp:lastPrinted>
  <dcterms:created xsi:type="dcterms:W3CDTF">2020-02-14T05:30:06Z</dcterms:created>
  <dcterms:modified xsi:type="dcterms:W3CDTF">2020-04-02T05:50:02Z</dcterms:modified>
</cp:coreProperties>
</file>